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3" r:id="rId7"/>
    <p:sldId id="289" r:id="rId8"/>
    <p:sldId id="260" r:id="rId9"/>
    <p:sldId id="290" r:id="rId10"/>
    <p:sldId id="262" r:id="rId11"/>
    <p:sldId id="291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2" r:id="rId20"/>
    <p:sldId id="307" r:id="rId21"/>
    <p:sldId id="308" r:id="rId22"/>
    <p:sldId id="306" r:id="rId23"/>
    <p:sldId id="293" r:id="rId24"/>
    <p:sldId id="295" r:id="rId25"/>
    <p:sldId id="321" r:id="rId26"/>
    <p:sldId id="294" r:id="rId27"/>
    <p:sldId id="296" r:id="rId28"/>
    <p:sldId id="297" r:id="rId29"/>
    <p:sldId id="322" r:id="rId30"/>
    <p:sldId id="309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3" r:id="rId42"/>
    <p:sldId id="325" r:id="rId43"/>
    <p:sldId id="324" r:id="rId44"/>
    <p:sldId id="329" r:id="rId45"/>
    <p:sldId id="330" r:id="rId46"/>
    <p:sldId id="331" r:id="rId47"/>
    <p:sldId id="328" r:id="rId48"/>
  </p:sldIdLst>
  <p:sldSz cx="9144000" cy="5143500"/>
  <p:notesSz cx="6858000" cy="9144000"/>
  <p:embeddedFontLst>
    <p:embeddedFont>
      <p:font typeface="Oranienbaum" panose="02000506080000020003"/>
      <p:regular r:id="rId52"/>
    </p:embeddedFont>
    <p:embeddedFont>
      <p:font typeface="Manjari" panose="02000503000000000000"/>
      <p:regular r:id="rId53"/>
    </p:embeddedFont>
    <p:embeddedFont>
      <p:font typeface="Bebas Neue" panose="020B0606020202050201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a744f13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a744f13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c8230601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c8230601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a744f13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a744f13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9200" y="-22578"/>
            <a:ext cx="9182801" cy="5185785"/>
            <a:chOff x="-29200" y="-22578"/>
            <a:chExt cx="9182801" cy="518578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9199" y="2406050"/>
              <a:ext cx="1938299" cy="2757157"/>
              <a:chOff x="-29199" y="2406050"/>
              <a:chExt cx="1938299" cy="275715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29199" y="2550957"/>
                <a:ext cx="1762125" cy="2612250"/>
              </a:xfrm>
              <a:custGeom>
                <a:avLst/>
                <a:gdLst/>
                <a:ahLst/>
                <a:cxnLst/>
                <a:rect l="l" t="t" r="r" b="b"/>
                <a:pathLst>
                  <a:path w="70485" h="104490" extrusionOk="0">
                    <a:moveTo>
                      <a:pt x="0" y="104490"/>
                    </a:moveTo>
                    <a:lnTo>
                      <a:pt x="0" y="30391"/>
                    </a:lnTo>
                    <a:lnTo>
                      <a:pt x="12138" y="0"/>
                    </a:lnTo>
                    <a:lnTo>
                      <a:pt x="51980" y="19594"/>
                    </a:lnTo>
                    <a:lnTo>
                      <a:pt x="58155" y="63614"/>
                    </a:lnTo>
                    <a:lnTo>
                      <a:pt x="70485" y="86012"/>
                    </a:lnTo>
                    <a:lnTo>
                      <a:pt x="70485" y="10393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26912" t="48984" r="48942"/>
              <a:stretch>
                <a:fillRect/>
              </a:stretch>
            </p:blipFill>
            <p:spPr>
              <a:xfrm>
                <a:off x="-29199" y="2406050"/>
                <a:ext cx="1938299" cy="273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Google Shape;13;p2"/>
            <p:cNvGrpSpPr/>
            <p:nvPr/>
          </p:nvGrpSpPr>
          <p:grpSpPr>
            <a:xfrm>
              <a:off x="7553400" y="-12725"/>
              <a:ext cx="1600201" cy="2068600"/>
              <a:chOff x="7553400" y="-12725"/>
              <a:chExt cx="1600201" cy="20686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553401" y="-12725"/>
                <a:ext cx="1600200" cy="2035650"/>
              </a:xfrm>
              <a:custGeom>
                <a:avLst/>
                <a:gdLst/>
                <a:ahLst/>
                <a:cxnLst/>
                <a:rect l="l" t="t" r="r" b="b"/>
                <a:pathLst>
                  <a:path w="64008" h="81426" extrusionOk="0">
                    <a:moveTo>
                      <a:pt x="64008" y="0"/>
                    </a:moveTo>
                    <a:lnTo>
                      <a:pt x="11322" y="218"/>
                    </a:lnTo>
                    <a:lnTo>
                      <a:pt x="0" y="22860"/>
                    </a:lnTo>
                    <a:lnTo>
                      <a:pt x="50075" y="81426"/>
                    </a:lnTo>
                    <a:lnTo>
                      <a:pt x="63573" y="7620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5" name="Google Shape;15;p2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48850" t="34479" r="31215" b="26969"/>
              <a:stretch>
                <a:fillRect/>
              </a:stretch>
            </p:blipFill>
            <p:spPr>
              <a:xfrm>
                <a:off x="7553400" y="-12725"/>
                <a:ext cx="1600201" cy="206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6706726" y="2765363"/>
              <a:ext cx="2446874" cy="2378137"/>
              <a:chOff x="6706726" y="2765363"/>
              <a:chExt cx="2446874" cy="2378137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6720469" y="2765363"/>
                <a:ext cx="2433131" cy="2378137"/>
              </a:xfrm>
              <a:custGeom>
                <a:avLst/>
                <a:gdLst/>
                <a:ahLst/>
                <a:cxnLst/>
                <a:rect l="l" t="t" r="r" b="b"/>
                <a:pathLst>
                  <a:path w="77071" h="75329" extrusionOk="0">
                    <a:moveTo>
                      <a:pt x="77071" y="13281"/>
                    </a:moveTo>
                    <a:lnTo>
                      <a:pt x="77071" y="75329"/>
                    </a:lnTo>
                    <a:lnTo>
                      <a:pt x="0" y="75329"/>
                    </a:lnTo>
                    <a:lnTo>
                      <a:pt x="27214" y="48550"/>
                    </a:lnTo>
                    <a:lnTo>
                      <a:pt x="56824" y="40495"/>
                    </a:lnTo>
                    <a:lnTo>
                      <a:pt x="65750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18" name="Google Shape;18;p2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68106" t="143" r="7757" b="64761"/>
              <a:stretch>
                <a:fillRect/>
              </a:stretch>
            </p:blipFill>
            <p:spPr>
              <a:xfrm>
                <a:off x="6706726" y="2765375"/>
                <a:ext cx="2446874" cy="237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Google Shape;19;p2"/>
            <p:cNvGrpSpPr/>
            <p:nvPr/>
          </p:nvGrpSpPr>
          <p:grpSpPr>
            <a:xfrm>
              <a:off x="-29200" y="-22578"/>
              <a:ext cx="2788775" cy="1540503"/>
              <a:chOff x="-29200" y="-22578"/>
              <a:chExt cx="2788775" cy="1540503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9200" y="-22578"/>
                <a:ext cx="2729570" cy="1473815"/>
              </a:xfrm>
              <a:custGeom>
                <a:avLst/>
                <a:gdLst/>
                <a:ahLst/>
                <a:cxnLst/>
                <a:rect l="l" t="t" r="r" b="b"/>
                <a:pathLst>
                  <a:path w="90189" h="48693" extrusionOk="0">
                    <a:moveTo>
                      <a:pt x="0" y="522"/>
                    </a:moveTo>
                    <a:lnTo>
                      <a:pt x="0" y="41887"/>
                    </a:lnTo>
                    <a:lnTo>
                      <a:pt x="30915" y="48693"/>
                    </a:lnTo>
                    <a:lnTo>
                      <a:pt x="59218" y="17777"/>
                    </a:lnTo>
                    <a:lnTo>
                      <a:pt x="86432" y="14020"/>
                    </a:lnTo>
                    <a:lnTo>
                      <a:pt x="90189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21" name="Google Shape;21;p2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71305" b="76438"/>
              <a:stretch>
                <a:fillRect/>
              </a:stretch>
            </p:blipFill>
            <p:spPr>
              <a:xfrm>
                <a:off x="-29200" y="-12725"/>
                <a:ext cx="2788775" cy="1530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899350" y="1125763"/>
            <a:ext cx="7345200" cy="24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type="subTitle" idx="1"/>
          </p:nvPr>
        </p:nvSpPr>
        <p:spPr>
          <a:xfrm>
            <a:off x="2307675" y="35419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title" idx="2"/>
          </p:nvPr>
        </p:nvSpPr>
        <p:spPr>
          <a:xfrm>
            <a:off x="713226" y="2302977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1"/>
          </p:nvPr>
        </p:nvSpPr>
        <p:spPr>
          <a:xfrm>
            <a:off x="713225" y="2757545"/>
            <a:ext cx="2309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3"/>
          <p:cNvSpPr txBox="1"/>
          <p:nvPr>
            <p:ph type="title" idx="3"/>
          </p:nvPr>
        </p:nvSpPr>
        <p:spPr>
          <a:xfrm>
            <a:off x="3417189" y="2302977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4"/>
          </p:nvPr>
        </p:nvSpPr>
        <p:spPr>
          <a:xfrm>
            <a:off x="3417191" y="2757545"/>
            <a:ext cx="2309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3"/>
          <p:cNvSpPr txBox="1"/>
          <p:nvPr>
            <p:ph type="title" idx="5"/>
          </p:nvPr>
        </p:nvSpPr>
        <p:spPr>
          <a:xfrm>
            <a:off x="6121160" y="2302977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type="subTitle" idx="6"/>
          </p:nvPr>
        </p:nvSpPr>
        <p:spPr>
          <a:xfrm>
            <a:off x="6121164" y="2757545"/>
            <a:ext cx="2309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3"/>
          <p:cNvSpPr txBox="1"/>
          <p:nvPr>
            <p:ph type="title" idx="7" hasCustomPrompt="1"/>
          </p:nvPr>
        </p:nvSpPr>
        <p:spPr>
          <a:xfrm>
            <a:off x="713147" y="1855375"/>
            <a:ext cx="2309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type="title" idx="8" hasCustomPrompt="1"/>
          </p:nvPr>
        </p:nvSpPr>
        <p:spPr>
          <a:xfrm>
            <a:off x="3417133" y="1855375"/>
            <a:ext cx="2309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type="title" idx="9" hasCustomPrompt="1"/>
          </p:nvPr>
        </p:nvSpPr>
        <p:spPr>
          <a:xfrm>
            <a:off x="6121082" y="1855375"/>
            <a:ext cx="2309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1" name="Google Shape;81;p13"/>
          <p:cNvGrpSpPr/>
          <p:nvPr/>
        </p:nvGrpSpPr>
        <p:grpSpPr>
          <a:xfrm>
            <a:off x="0" y="0"/>
            <a:ext cx="9184220" cy="5165172"/>
            <a:chOff x="0" y="0"/>
            <a:chExt cx="9184220" cy="5165172"/>
          </a:xfrm>
        </p:grpSpPr>
        <p:grpSp>
          <p:nvGrpSpPr>
            <p:cNvPr id="82" name="Google Shape;82;p13"/>
            <p:cNvGrpSpPr/>
            <p:nvPr/>
          </p:nvGrpSpPr>
          <p:grpSpPr>
            <a:xfrm>
              <a:off x="0" y="0"/>
              <a:ext cx="1137550" cy="1371625"/>
              <a:chOff x="0" y="11225"/>
              <a:chExt cx="1137550" cy="1371625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0" y="11225"/>
                <a:ext cx="113755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45502" h="53340" extrusionOk="0">
                    <a:moveTo>
                      <a:pt x="0" y="42890"/>
                    </a:moveTo>
                    <a:lnTo>
                      <a:pt x="0" y="0"/>
                    </a:lnTo>
                    <a:lnTo>
                      <a:pt x="45502" y="0"/>
                    </a:lnTo>
                    <a:lnTo>
                      <a:pt x="33474" y="17199"/>
                    </a:lnTo>
                    <a:lnTo>
                      <a:pt x="34563" y="41365"/>
                    </a:lnTo>
                    <a:lnTo>
                      <a:pt x="13062" y="53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pic>
            <p:nvPicPr>
              <p:cNvPr id="84" name="Google Shape;84;p13"/>
              <p:cNvPicPr preferRelativeResize="0"/>
              <p:nvPr/>
            </p:nvPicPr>
            <p:blipFill rotWithShape="1">
              <a:blip r:embed="rId2"/>
              <a:srcRect l="63125" t="4969" r="22704" b="69469"/>
              <a:stretch>
                <a:fillRect/>
              </a:stretch>
            </p:blipFill>
            <p:spPr>
              <a:xfrm>
                <a:off x="0" y="11225"/>
                <a:ext cx="1137549" cy="1371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85;p13"/>
            <p:cNvGrpSpPr/>
            <p:nvPr/>
          </p:nvGrpSpPr>
          <p:grpSpPr>
            <a:xfrm>
              <a:off x="7749570" y="4016722"/>
              <a:ext cx="1434650" cy="1148450"/>
              <a:chOff x="7754800" y="4028025"/>
              <a:chExt cx="1434650" cy="114845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7836450" y="4044350"/>
                <a:ext cx="1344375" cy="1132125"/>
              </a:xfrm>
              <a:custGeom>
                <a:avLst/>
                <a:gdLst/>
                <a:ahLst/>
                <a:cxnLst/>
                <a:rect l="l" t="t" r="r" b="b"/>
                <a:pathLst>
                  <a:path w="53775" h="45285" extrusionOk="0">
                    <a:moveTo>
                      <a:pt x="53173" y="44968"/>
                    </a:moveTo>
                    <a:lnTo>
                      <a:pt x="53775" y="10668"/>
                    </a:lnTo>
                    <a:lnTo>
                      <a:pt x="39188" y="0"/>
                    </a:lnTo>
                    <a:lnTo>
                      <a:pt x="26343" y="22425"/>
                    </a:lnTo>
                    <a:lnTo>
                      <a:pt x="8273" y="28739"/>
                    </a:lnTo>
                    <a:lnTo>
                      <a:pt x="0" y="452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pic>
            <p:nvPicPr>
              <p:cNvPr id="87" name="Google Shape;87;p13"/>
              <p:cNvPicPr preferRelativeResize="0"/>
              <p:nvPr/>
            </p:nvPicPr>
            <p:blipFill rotWithShape="1">
              <a:blip r:embed="rId2"/>
              <a:srcRect l="68344" t="-3458" r="13784" b="82203"/>
              <a:stretch>
                <a:fillRect/>
              </a:stretch>
            </p:blipFill>
            <p:spPr>
              <a:xfrm rot="10800000">
                <a:off x="7754800" y="4028025"/>
                <a:ext cx="1434650" cy="1140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0" name="Google Shape;90;p14"/>
          <p:cNvGrpSpPr/>
          <p:nvPr/>
        </p:nvGrpSpPr>
        <p:grpSpPr>
          <a:xfrm>
            <a:off x="7781950" y="-21450"/>
            <a:ext cx="1427375" cy="1690000"/>
            <a:chOff x="7743850" y="-21450"/>
            <a:chExt cx="1427375" cy="1690000"/>
          </a:xfrm>
        </p:grpSpPr>
        <p:sp>
          <p:nvSpPr>
            <p:cNvPr id="91" name="Google Shape;91;p14"/>
            <p:cNvSpPr/>
            <p:nvPr/>
          </p:nvSpPr>
          <p:spPr>
            <a:xfrm rot="10800000" flipH="1">
              <a:off x="7743850" y="-21450"/>
              <a:ext cx="1427375" cy="1635650"/>
            </a:xfrm>
            <a:custGeom>
              <a:avLst/>
              <a:gdLst/>
              <a:ahLst/>
              <a:cxnLst/>
              <a:rect l="l" t="t" r="r" b="b"/>
              <a:pathLst>
                <a:path w="57095" h="65426" extrusionOk="0">
                  <a:moveTo>
                    <a:pt x="57095" y="17744"/>
                  </a:moveTo>
                  <a:lnTo>
                    <a:pt x="48550" y="0"/>
                  </a:lnTo>
                  <a:lnTo>
                    <a:pt x="25255" y="33858"/>
                  </a:lnTo>
                  <a:lnTo>
                    <a:pt x="0" y="50404"/>
                  </a:lnTo>
                  <a:lnTo>
                    <a:pt x="3919" y="65426"/>
                  </a:lnTo>
                  <a:lnTo>
                    <a:pt x="55735" y="652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pic>
          <p:nvPicPr>
            <p:cNvPr id="92" name="Google Shape;92;p14"/>
            <p:cNvPicPr preferRelativeResize="0"/>
            <p:nvPr/>
          </p:nvPicPr>
          <p:blipFill rotWithShape="1">
            <a:blip r:embed="rId2"/>
            <a:srcRect l="50613" t="29405" r="34301" b="39404"/>
            <a:stretch>
              <a:fillRect/>
            </a:stretch>
          </p:blipFill>
          <p:spPr>
            <a:xfrm rot="10800000" flipH="1">
              <a:off x="7918025" y="-5050"/>
              <a:ext cx="1211025" cy="167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5" name="Google Shape;95;p15"/>
          <p:cNvGrpSpPr/>
          <p:nvPr/>
        </p:nvGrpSpPr>
        <p:grpSpPr>
          <a:xfrm>
            <a:off x="-6775" y="3771875"/>
            <a:ext cx="1144325" cy="1371625"/>
            <a:chOff x="-6775" y="3771875"/>
            <a:chExt cx="1144325" cy="1371625"/>
          </a:xfrm>
        </p:grpSpPr>
        <p:sp>
          <p:nvSpPr>
            <p:cNvPr id="96" name="Google Shape;96;p15"/>
            <p:cNvSpPr/>
            <p:nvPr/>
          </p:nvSpPr>
          <p:spPr>
            <a:xfrm>
              <a:off x="-6775" y="4038925"/>
              <a:ext cx="1144325" cy="1104575"/>
            </a:xfrm>
            <a:custGeom>
              <a:avLst/>
              <a:gdLst/>
              <a:ahLst/>
              <a:cxnLst/>
              <a:rect l="l" t="t" r="r" b="b"/>
              <a:pathLst>
                <a:path w="45773" h="44183" extrusionOk="0">
                  <a:moveTo>
                    <a:pt x="0" y="7620"/>
                  </a:moveTo>
                  <a:lnTo>
                    <a:pt x="271" y="44183"/>
                  </a:lnTo>
                  <a:lnTo>
                    <a:pt x="45773" y="44183"/>
                  </a:lnTo>
                  <a:lnTo>
                    <a:pt x="30262" y="29391"/>
                  </a:lnTo>
                  <a:lnTo>
                    <a:pt x="23077" y="8708"/>
                  </a:lnTo>
                  <a:lnTo>
                    <a:pt x="154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pic>
          <p:nvPicPr>
            <p:cNvPr id="97" name="Google Shape;97;p15"/>
            <p:cNvPicPr preferRelativeResize="0"/>
            <p:nvPr/>
          </p:nvPicPr>
          <p:blipFill rotWithShape="1">
            <a:blip r:embed="rId2"/>
            <a:srcRect l="63125" t="4969" r="22704" b="69469"/>
            <a:stretch>
              <a:fillRect/>
            </a:stretch>
          </p:blipFill>
          <p:spPr>
            <a:xfrm rot="10800000" flipH="1">
              <a:off x="0" y="3771875"/>
              <a:ext cx="1137549" cy="137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type="subTitle" idx="1"/>
          </p:nvPr>
        </p:nvSpPr>
        <p:spPr>
          <a:xfrm>
            <a:off x="3961225" y="1343350"/>
            <a:ext cx="44694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1" name="Google Shape;101;p16"/>
          <p:cNvGrpSpPr/>
          <p:nvPr/>
        </p:nvGrpSpPr>
        <p:grpSpPr>
          <a:xfrm>
            <a:off x="7781950" y="-28649"/>
            <a:ext cx="1371651" cy="1113101"/>
            <a:chOff x="7781950" y="-21425"/>
            <a:chExt cx="1371651" cy="1113101"/>
          </a:xfrm>
        </p:grpSpPr>
        <p:sp>
          <p:nvSpPr>
            <p:cNvPr id="102" name="Google Shape;102;p16"/>
            <p:cNvSpPr/>
            <p:nvPr/>
          </p:nvSpPr>
          <p:spPr>
            <a:xfrm>
              <a:off x="7836375" y="-21425"/>
              <a:ext cx="1315575" cy="1069550"/>
            </a:xfrm>
            <a:custGeom>
              <a:avLst/>
              <a:gdLst/>
              <a:ahLst/>
              <a:cxnLst/>
              <a:rect l="l" t="t" r="r" b="b"/>
              <a:pathLst>
                <a:path w="52623" h="42782" extrusionOk="0">
                  <a:moveTo>
                    <a:pt x="52623" y="870"/>
                  </a:moveTo>
                  <a:lnTo>
                    <a:pt x="52623" y="42235"/>
                  </a:lnTo>
                  <a:lnTo>
                    <a:pt x="44414" y="42782"/>
                  </a:lnTo>
                  <a:lnTo>
                    <a:pt x="37229" y="20358"/>
                  </a:lnTo>
                  <a:lnTo>
                    <a:pt x="0" y="12302"/>
                  </a:lnTo>
                  <a:lnTo>
                    <a:pt x="58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pic>
          <p:nvPicPr>
            <p:cNvPr id="103" name="Google Shape;103;p16"/>
            <p:cNvPicPr preferRelativeResize="0"/>
            <p:nvPr/>
          </p:nvPicPr>
          <p:blipFill rotWithShape="1">
            <a:blip r:embed="rId2"/>
            <a:srcRect l="53459" t="29406" r="29453" b="50249"/>
            <a:stretch>
              <a:fillRect/>
            </a:stretch>
          </p:blipFill>
          <p:spPr>
            <a:xfrm>
              <a:off x="7781950" y="0"/>
              <a:ext cx="1371651" cy="1091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725600" y="2904350"/>
            <a:ext cx="5192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type="subTitle" idx="1"/>
          </p:nvPr>
        </p:nvSpPr>
        <p:spPr>
          <a:xfrm>
            <a:off x="1226400" y="131536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7357475" y="325"/>
            <a:ext cx="1796125" cy="1426025"/>
          </a:xfrm>
          <a:custGeom>
            <a:avLst/>
            <a:gdLst/>
            <a:ahLst/>
            <a:cxnLst/>
            <a:rect l="l" t="t" r="r" b="b"/>
            <a:pathLst>
              <a:path w="71845" h="57041" extrusionOk="0">
                <a:moveTo>
                  <a:pt x="0" y="0"/>
                </a:moveTo>
                <a:lnTo>
                  <a:pt x="14151" y="35923"/>
                </a:lnTo>
                <a:lnTo>
                  <a:pt x="45502" y="35487"/>
                </a:lnTo>
                <a:lnTo>
                  <a:pt x="71845" y="57041"/>
                </a:lnTo>
                <a:lnTo>
                  <a:pt x="718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108" name="Google Shape;108;p17"/>
          <p:cNvPicPr preferRelativeResize="0"/>
          <p:nvPr/>
        </p:nvPicPr>
        <p:blipFill rotWithShape="1">
          <a:blip r:embed="rId2"/>
          <a:srcRect l="46140" t="34479" r="31214" b="39547"/>
          <a:stretch>
            <a:fillRect/>
          </a:stretch>
        </p:blipFill>
        <p:spPr>
          <a:xfrm>
            <a:off x="7335700" y="0"/>
            <a:ext cx="1817901" cy="1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type="subTitle" idx="1"/>
          </p:nvPr>
        </p:nvSpPr>
        <p:spPr>
          <a:xfrm>
            <a:off x="4779900" y="1344700"/>
            <a:ext cx="36441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18"/>
          <p:cNvSpPr txBox="1"/>
          <p:nvPr>
            <p:ph type="subTitle" idx="2"/>
          </p:nvPr>
        </p:nvSpPr>
        <p:spPr>
          <a:xfrm>
            <a:off x="720000" y="1344700"/>
            <a:ext cx="36441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13" name="Google Shape;113;p18"/>
          <p:cNvGrpSpPr/>
          <p:nvPr/>
        </p:nvGrpSpPr>
        <p:grpSpPr>
          <a:xfrm>
            <a:off x="7481325" y="0"/>
            <a:ext cx="1734825" cy="1641050"/>
            <a:chOff x="7409175" y="0"/>
            <a:chExt cx="1734825" cy="1641050"/>
          </a:xfrm>
        </p:grpSpPr>
        <p:sp>
          <p:nvSpPr>
            <p:cNvPr id="114" name="Google Shape;114;p18"/>
            <p:cNvSpPr/>
            <p:nvPr/>
          </p:nvSpPr>
          <p:spPr>
            <a:xfrm>
              <a:off x="7468325" y="0"/>
              <a:ext cx="1675675" cy="1641050"/>
            </a:xfrm>
            <a:custGeom>
              <a:avLst/>
              <a:gdLst/>
              <a:ahLst/>
              <a:cxnLst/>
              <a:rect l="l" t="t" r="r" b="b"/>
              <a:pathLst>
                <a:path w="67027" h="65642" extrusionOk="0">
                  <a:moveTo>
                    <a:pt x="67027" y="36563"/>
                  </a:moveTo>
                  <a:lnTo>
                    <a:pt x="66756" y="0"/>
                  </a:lnTo>
                  <a:lnTo>
                    <a:pt x="0" y="0"/>
                  </a:lnTo>
                  <a:lnTo>
                    <a:pt x="12460" y="20665"/>
                  </a:lnTo>
                  <a:lnTo>
                    <a:pt x="36772" y="33429"/>
                  </a:lnTo>
                  <a:lnTo>
                    <a:pt x="52879" y="656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pic>
          <p:nvPicPr>
            <p:cNvPr id="115" name="Google Shape;115;p18"/>
            <p:cNvPicPr preferRelativeResize="0"/>
            <p:nvPr/>
          </p:nvPicPr>
          <p:blipFill rotWithShape="1">
            <a:blip r:embed="rId2"/>
            <a:srcRect l="63126" t="4968" r="15263" b="77474"/>
            <a:stretch>
              <a:fillRect/>
            </a:stretch>
          </p:blipFill>
          <p:spPr>
            <a:xfrm flipH="1">
              <a:off x="7409175" y="0"/>
              <a:ext cx="1734825" cy="94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-29200" y="-22578"/>
            <a:ext cx="9182801" cy="5185785"/>
            <a:chOff x="-29200" y="-22578"/>
            <a:chExt cx="9182801" cy="5185785"/>
          </a:xfrm>
        </p:grpSpPr>
        <p:grpSp>
          <p:nvGrpSpPr>
            <p:cNvPr id="118" name="Google Shape;118;p19"/>
            <p:cNvGrpSpPr/>
            <p:nvPr/>
          </p:nvGrpSpPr>
          <p:grpSpPr>
            <a:xfrm flipH="1">
              <a:off x="7215301" y="2406050"/>
              <a:ext cx="1938299" cy="2757157"/>
              <a:chOff x="-29199" y="2406050"/>
              <a:chExt cx="1938299" cy="2757157"/>
            </a:xfrm>
          </p:grpSpPr>
          <p:sp>
            <p:nvSpPr>
              <p:cNvPr id="119" name="Google Shape;119;p19"/>
              <p:cNvSpPr/>
              <p:nvPr/>
            </p:nvSpPr>
            <p:spPr>
              <a:xfrm>
                <a:off x="-29199" y="2550957"/>
                <a:ext cx="1762125" cy="2612250"/>
              </a:xfrm>
              <a:custGeom>
                <a:avLst/>
                <a:gdLst/>
                <a:ahLst/>
                <a:cxnLst/>
                <a:rect l="l" t="t" r="r" b="b"/>
                <a:pathLst>
                  <a:path w="70485" h="104490" extrusionOk="0">
                    <a:moveTo>
                      <a:pt x="0" y="104490"/>
                    </a:moveTo>
                    <a:lnTo>
                      <a:pt x="0" y="30391"/>
                    </a:lnTo>
                    <a:lnTo>
                      <a:pt x="12138" y="0"/>
                    </a:lnTo>
                    <a:lnTo>
                      <a:pt x="51980" y="19594"/>
                    </a:lnTo>
                    <a:lnTo>
                      <a:pt x="58155" y="63614"/>
                    </a:lnTo>
                    <a:lnTo>
                      <a:pt x="70485" y="86012"/>
                    </a:lnTo>
                    <a:lnTo>
                      <a:pt x="70485" y="10393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20" name="Google Shape;120;p19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26912" t="48984" r="48942"/>
              <a:stretch>
                <a:fillRect/>
              </a:stretch>
            </p:blipFill>
            <p:spPr>
              <a:xfrm>
                <a:off x="-29199" y="2406050"/>
                <a:ext cx="1938299" cy="273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" name="Google Shape;121;p19"/>
            <p:cNvGrpSpPr/>
            <p:nvPr/>
          </p:nvGrpSpPr>
          <p:grpSpPr>
            <a:xfrm flipH="1">
              <a:off x="-29200" y="-12725"/>
              <a:ext cx="1600201" cy="2068600"/>
              <a:chOff x="7553400" y="-12725"/>
              <a:chExt cx="1600201" cy="2068600"/>
            </a:xfrm>
          </p:grpSpPr>
          <p:sp>
            <p:nvSpPr>
              <p:cNvPr id="122" name="Google Shape;122;p19"/>
              <p:cNvSpPr/>
              <p:nvPr/>
            </p:nvSpPr>
            <p:spPr>
              <a:xfrm>
                <a:off x="7553401" y="-12725"/>
                <a:ext cx="1600200" cy="2035650"/>
              </a:xfrm>
              <a:custGeom>
                <a:avLst/>
                <a:gdLst/>
                <a:ahLst/>
                <a:cxnLst/>
                <a:rect l="l" t="t" r="r" b="b"/>
                <a:pathLst>
                  <a:path w="64008" h="81426" extrusionOk="0">
                    <a:moveTo>
                      <a:pt x="64008" y="0"/>
                    </a:moveTo>
                    <a:lnTo>
                      <a:pt x="11322" y="218"/>
                    </a:lnTo>
                    <a:lnTo>
                      <a:pt x="0" y="22860"/>
                    </a:lnTo>
                    <a:lnTo>
                      <a:pt x="50075" y="81426"/>
                    </a:lnTo>
                    <a:lnTo>
                      <a:pt x="63573" y="7620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23" name="Google Shape;123;p19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48850" t="34479" r="31215" b="26969"/>
              <a:stretch>
                <a:fillRect/>
              </a:stretch>
            </p:blipFill>
            <p:spPr>
              <a:xfrm>
                <a:off x="7553400" y="-12725"/>
                <a:ext cx="1600201" cy="206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124;p19"/>
            <p:cNvGrpSpPr/>
            <p:nvPr/>
          </p:nvGrpSpPr>
          <p:grpSpPr>
            <a:xfrm flipH="1">
              <a:off x="-29200" y="2765363"/>
              <a:ext cx="2446874" cy="2378137"/>
              <a:chOff x="6706726" y="2765363"/>
              <a:chExt cx="2446874" cy="2378137"/>
            </a:xfrm>
          </p:grpSpPr>
          <p:sp>
            <p:nvSpPr>
              <p:cNvPr id="125" name="Google Shape;125;p19"/>
              <p:cNvSpPr/>
              <p:nvPr/>
            </p:nvSpPr>
            <p:spPr>
              <a:xfrm>
                <a:off x="6720469" y="2765363"/>
                <a:ext cx="2433131" cy="2378137"/>
              </a:xfrm>
              <a:custGeom>
                <a:avLst/>
                <a:gdLst/>
                <a:ahLst/>
                <a:cxnLst/>
                <a:rect l="l" t="t" r="r" b="b"/>
                <a:pathLst>
                  <a:path w="77071" h="75329" extrusionOk="0">
                    <a:moveTo>
                      <a:pt x="77071" y="13281"/>
                    </a:moveTo>
                    <a:lnTo>
                      <a:pt x="77071" y="75329"/>
                    </a:lnTo>
                    <a:lnTo>
                      <a:pt x="0" y="75329"/>
                    </a:lnTo>
                    <a:lnTo>
                      <a:pt x="27214" y="48550"/>
                    </a:lnTo>
                    <a:lnTo>
                      <a:pt x="56824" y="40495"/>
                    </a:lnTo>
                    <a:lnTo>
                      <a:pt x="65750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126" name="Google Shape;126;p19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68106" t="143" r="7757" b="64761"/>
              <a:stretch>
                <a:fillRect/>
              </a:stretch>
            </p:blipFill>
            <p:spPr>
              <a:xfrm>
                <a:off x="6706726" y="2765375"/>
                <a:ext cx="2446874" cy="237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9"/>
            <p:cNvGrpSpPr/>
            <p:nvPr/>
          </p:nvGrpSpPr>
          <p:grpSpPr>
            <a:xfrm flipH="1">
              <a:off x="6364826" y="-22578"/>
              <a:ext cx="2788775" cy="1540503"/>
              <a:chOff x="-29200" y="-22578"/>
              <a:chExt cx="2788775" cy="1540503"/>
            </a:xfrm>
          </p:grpSpPr>
          <p:sp>
            <p:nvSpPr>
              <p:cNvPr id="128" name="Google Shape;128;p19"/>
              <p:cNvSpPr/>
              <p:nvPr/>
            </p:nvSpPr>
            <p:spPr>
              <a:xfrm>
                <a:off x="-29200" y="-22578"/>
                <a:ext cx="2729570" cy="1473815"/>
              </a:xfrm>
              <a:custGeom>
                <a:avLst/>
                <a:gdLst/>
                <a:ahLst/>
                <a:cxnLst/>
                <a:rect l="l" t="t" r="r" b="b"/>
                <a:pathLst>
                  <a:path w="90189" h="48693" extrusionOk="0">
                    <a:moveTo>
                      <a:pt x="0" y="522"/>
                    </a:moveTo>
                    <a:lnTo>
                      <a:pt x="0" y="41887"/>
                    </a:lnTo>
                    <a:lnTo>
                      <a:pt x="30915" y="48693"/>
                    </a:lnTo>
                    <a:lnTo>
                      <a:pt x="59218" y="17777"/>
                    </a:lnTo>
                    <a:lnTo>
                      <a:pt x="86432" y="14020"/>
                    </a:lnTo>
                    <a:lnTo>
                      <a:pt x="90189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129" name="Google Shape;129;p19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71305" b="76438"/>
              <a:stretch>
                <a:fillRect/>
              </a:stretch>
            </p:blipFill>
            <p:spPr>
              <a:xfrm>
                <a:off x="-29200" y="-12725"/>
                <a:ext cx="2788775" cy="1530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0" name="Google Shape;130;p19"/>
          <p:cNvSpPr txBox="1"/>
          <p:nvPr>
            <p:ph type="title"/>
          </p:nvPr>
        </p:nvSpPr>
        <p:spPr>
          <a:xfrm>
            <a:off x="2347950" y="539488"/>
            <a:ext cx="4448100" cy="10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type="subTitle" idx="1"/>
          </p:nvPr>
        </p:nvSpPr>
        <p:spPr>
          <a:xfrm>
            <a:off x="2347950" y="157178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/>
        </p:nvSpPr>
        <p:spPr>
          <a:xfrm>
            <a:off x="2128050" y="3632825"/>
            <a:ext cx="4887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CREDITS:</a:t>
            </a:r>
            <a:r>
              <a:rPr lang="en-GB" sz="1100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 This presentation template was created by </a:t>
            </a:r>
            <a:r>
              <a:rPr lang="en-GB" sz="1100" b="1" u="sng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3"/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, and includes icons by </a:t>
            </a:r>
            <a:r>
              <a:rPr lang="en-GB" sz="1100" b="1" u="sng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4"/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, and infographics &amp; images by </a:t>
            </a:r>
            <a:r>
              <a:rPr lang="en-GB" sz="1100" b="1" u="sng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  <a:hlinkClick r:id="rId5"/>
              </a:rPr>
              <a:t>Freepik</a:t>
            </a:r>
            <a:r>
              <a:rPr lang="en-GB" sz="1100" u="sng"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rPr>
              <a:t> </a:t>
            </a:r>
            <a:endParaRPr sz="1100" b="1" u="sng">
              <a:solidFill>
                <a:schemeClr val="dk1"/>
              </a:solidFill>
              <a:latin typeface="Manjari" panose="02000503000000000000"/>
              <a:ea typeface="Manjari" panose="02000503000000000000"/>
              <a:cs typeface="Manjari" panose="02000503000000000000"/>
              <a:sym typeface="Manjari" panose="0200050300000000000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0" y="0"/>
            <a:ext cx="9184220" cy="5165172"/>
            <a:chOff x="0" y="0"/>
            <a:chExt cx="9184220" cy="5165172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0" y="0"/>
              <a:ext cx="1137550" cy="1371625"/>
              <a:chOff x="0" y="11225"/>
              <a:chExt cx="1137550" cy="1371625"/>
            </a:xfrm>
          </p:grpSpPr>
          <p:sp>
            <p:nvSpPr>
              <p:cNvPr id="136" name="Google Shape;136;p20"/>
              <p:cNvSpPr/>
              <p:nvPr/>
            </p:nvSpPr>
            <p:spPr>
              <a:xfrm>
                <a:off x="0" y="11225"/>
                <a:ext cx="113755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45502" h="53340" extrusionOk="0">
                    <a:moveTo>
                      <a:pt x="0" y="42890"/>
                    </a:moveTo>
                    <a:lnTo>
                      <a:pt x="0" y="0"/>
                    </a:lnTo>
                    <a:lnTo>
                      <a:pt x="45502" y="0"/>
                    </a:lnTo>
                    <a:lnTo>
                      <a:pt x="33474" y="17199"/>
                    </a:lnTo>
                    <a:lnTo>
                      <a:pt x="34563" y="41365"/>
                    </a:lnTo>
                    <a:lnTo>
                      <a:pt x="13062" y="53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pic>
            <p:nvPicPr>
              <p:cNvPr id="137" name="Google Shape;137;p20"/>
              <p:cNvPicPr preferRelativeResize="0"/>
              <p:nvPr/>
            </p:nvPicPr>
            <p:blipFill rotWithShape="1">
              <a:blip r:embed="rId2"/>
              <a:srcRect l="63125" t="4969" r="22704" b="69469"/>
              <a:stretch>
                <a:fillRect/>
              </a:stretch>
            </p:blipFill>
            <p:spPr>
              <a:xfrm>
                <a:off x="0" y="11225"/>
                <a:ext cx="1137549" cy="1371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" name="Google Shape;138;p20"/>
            <p:cNvGrpSpPr/>
            <p:nvPr/>
          </p:nvGrpSpPr>
          <p:grpSpPr>
            <a:xfrm>
              <a:off x="7749570" y="4016722"/>
              <a:ext cx="1434650" cy="1148450"/>
              <a:chOff x="7754800" y="4028025"/>
              <a:chExt cx="1434650" cy="1148450"/>
            </a:xfrm>
          </p:grpSpPr>
          <p:sp>
            <p:nvSpPr>
              <p:cNvPr id="139" name="Google Shape;139;p20"/>
              <p:cNvSpPr/>
              <p:nvPr/>
            </p:nvSpPr>
            <p:spPr>
              <a:xfrm>
                <a:off x="7836450" y="4044350"/>
                <a:ext cx="1344375" cy="1132125"/>
              </a:xfrm>
              <a:custGeom>
                <a:avLst/>
                <a:gdLst/>
                <a:ahLst/>
                <a:cxnLst/>
                <a:rect l="l" t="t" r="r" b="b"/>
                <a:pathLst>
                  <a:path w="53775" h="45285" extrusionOk="0">
                    <a:moveTo>
                      <a:pt x="53173" y="44968"/>
                    </a:moveTo>
                    <a:lnTo>
                      <a:pt x="53775" y="10668"/>
                    </a:lnTo>
                    <a:lnTo>
                      <a:pt x="39188" y="0"/>
                    </a:lnTo>
                    <a:lnTo>
                      <a:pt x="26343" y="22425"/>
                    </a:lnTo>
                    <a:lnTo>
                      <a:pt x="8273" y="28739"/>
                    </a:lnTo>
                    <a:lnTo>
                      <a:pt x="0" y="452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pic>
            <p:nvPicPr>
              <p:cNvPr id="140" name="Google Shape;140;p20"/>
              <p:cNvPicPr preferRelativeResize="0"/>
              <p:nvPr/>
            </p:nvPicPr>
            <p:blipFill rotWithShape="1">
              <a:blip r:embed="rId2"/>
              <a:srcRect l="68344" t="-3458" r="13784" b="82203"/>
              <a:stretch>
                <a:fillRect/>
              </a:stretch>
            </p:blipFill>
            <p:spPr>
              <a:xfrm rot="10800000">
                <a:off x="7754800" y="4028025"/>
                <a:ext cx="1434650" cy="1140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5343550" y="0"/>
            <a:ext cx="3875325" cy="3625275"/>
            <a:chOff x="5343550" y="0"/>
            <a:chExt cx="3875325" cy="3625275"/>
          </a:xfrm>
        </p:grpSpPr>
        <p:sp>
          <p:nvSpPr>
            <p:cNvPr id="26" name="Google Shape;26;p3"/>
            <p:cNvSpPr/>
            <p:nvPr/>
          </p:nvSpPr>
          <p:spPr>
            <a:xfrm>
              <a:off x="5387100" y="0"/>
              <a:ext cx="3788225" cy="3521875"/>
            </a:xfrm>
            <a:custGeom>
              <a:avLst/>
              <a:gdLst/>
              <a:ahLst/>
              <a:cxnLst/>
              <a:rect l="l" t="t" r="r" b="b"/>
              <a:pathLst>
                <a:path w="151529" h="140875" extrusionOk="0">
                  <a:moveTo>
                    <a:pt x="151285" y="0"/>
                  </a:moveTo>
                  <a:lnTo>
                    <a:pt x="151529" y="59667"/>
                  </a:lnTo>
                  <a:lnTo>
                    <a:pt x="136724" y="118450"/>
                  </a:lnTo>
                  <a:lnTo>
                    <a:pt x="79030" y="140875"/>
                  </a:lnTo>
                  <a:lnTo>
                    <a:pt x="74240" y="69900"/>
                  </a:lnTo>
                  <a:lnTo>
                    <a:pt x="25908" y="5531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pic>
          <p:nvPicPr>
            <p:cNvPr id="27" name="Google Shape;27;p3"/>
            <p:cNvPicPr preferRelativeResize="0"/>
            <p:nvPr/>
          </p:nvPicPr>
          <p:blipFill rotWithShape="1">
            <a:blip r:embed="rId2"/>
            <a:srcRect l="18237" t="32436" r="33487"/>
            <a:stretch>
              <a:fillRect/>
            </a:stretch>
          </p:blipFill>
          <p:spPr>
            <a:xfrm rot="10800000">
              <a:off x="5343550" y="0"/>
              <a:ext cx="3875325" cy="362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720000" y="1934763"/>
            <a:ext cx="5067600" cy="17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type="title" idx="2" hasCustomPrompt="1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type="subTitle" idx="1"/>
          </p:nvPr>
        </p:nvSpPr>
        <p:spPr>
          <a:xfrm>
            <a:off x="720000" y="3675538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 rot="10800000" flipH="1">
            <a:off x="-29200" y="-22578"/>
            <a:ext cx="9182801" cy="5185785"/>
            <a:chOff x="-29200" y="-22578"/>
            <a:chExt cx="9182801" cy="5185785"/>
          </a:xfrm>
        </p:grpSpPr>
        <p:grpSp>
          <p:nvGrpSpPr>
            <p:cNvPr id="143" name="Google Shape;143;p21"/>
            <p:cNvGrpSpPr/>
            <p:nvPr/>
          </p:nvGrpSpPr>
          <p:grpSpPr>
            <a:xfrm flipH="1">
              <a:off x="7215301" y="2406050"/>
              <a:ext cx="1938299" cy="2757157"/>
              <a:chOff x="-29199" y="2406050"/>
              <a:chExt cx="1938299" cy="2757157"/>
            </a:xfrm>
          </p:grpSpPr>
          <p:sp>
            <p:nvSpPr>
              <p:cNvPr id="144" name="Google Shape;144;p21"/>
              <p:cNvSpPr/>
              <p:nvPr/>
            </p:nvSpPr>
            <p:spPr>
              <a:xfrm>
                <a:off x="-29199" y="2550957"/>
                <a:ext cx="1762125" cy="2612250"/>
              </a:xfrm>
              <a:custGeom>
                <a:avLst/>
                <a:gdLst/>
                <a:ahLst/>
                <a:cxnLst/>
                <a:rect l="l" t="t" r="r" b="b"/>
                <a:pathLst>
                  <a:path w="70485" h="104490" extrusionOk="0">
                    <a:moveTo>
                      <a:pt x="0" y="104490"/>
                    </a:moveTo>
                    <a:lnTo>
                      <a:pt x="0" y="30391"/>
                    </a:lnTo>
                    <a:lnTo>
                      <a:pt x="12138" y="0"/>
                    </a:lnTo>
                    <a:lnTo>
                      <a:pt x="51980" y="19594"/>
                    </a:lnTo>
                    <a:lnTo>
                      <a:pt x="58155" y="63614"/>
                    </a:lnTo>
                    <a:lnTo>
                      <a:pt x="70485" y="86012"/>
                    </a:lnTo>
                    <a:lnTo>
                      <a:pt x="70485" y="10393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45" name="Google Shape;145;p21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26912" t="48984" r="48942"/>
              <a:stretch>
                <a:fillRect/>
              </a:stretch>
            </p:blipFill>
            <p:spPr>
              <a:xfrm>
                <a:off x="-29199" y="2406050"/>
                <a:ext cx="1938299" cy="273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" name="Google Shape;146;p21"/>
            <p:cNvGrpSpPr/>
            <p:nvPr/>
          </p:nvGrpSpPr>
          <p:grpSpPr>
            <a:xfrm flipH="1">
              <a:off x="-29200" y="-12725"/>
              <a:ext cx="1600201" cy="2068600"/>
              <a:chOff x="7553400" y="-12725"/>
              <a:chExt cx="1600201" cy="2068600"/>
            </a:xfrm>
          </p:grpSpPr>
          <p:sp>
            <p:nvSpPr>
              <p:cNvPr id="147" name="Google Shape;147;p21"/>
              <p:cNvSpPr/>
              <p:nvPr/>
            </p:nvSpPr>
            <p:spPr>
              <a:xfrm>
                <a:off x="7553401" y="-12725"/>
                <a:ext cx="1600200" cy="2035650"/>
              </a:xfrm>
              <a:custGeom>
                <a:avLst/>
                <a:gdLst/>
                <a:ahLst/>
                <a:cxnLst/>
                <a:rect l="l" t="t" r="r" b="b"/>
                <a:pathLst>
                  <a:path w="64008" h="81426" extrusionOk="0">
                    <a:moveTo>
                      <a:pt x="64008" y="0"/>
                    </a:moveTo>
                    <a:lnTo>
                      <a:pt x="11322" y="218"/>
                    </a:lnTo>
                    <a:lnTo>
                      <a:pt x="0" y="22860"/>
                    </a:lnTo>
                    <a:lnTo>
                      <a:pt x="50075" y="81426"/>
                    </a:lnTo>
                    <a:lnTo>
                      <a:pt x="63573" y="76200"/>
                    </a:lnTo>
                    <a:close/>
                  </a:path>
                </a:pathLst>
              </a:custGeom>
              <a:solidFill>
                <a:srgbClr val="0D7356"/>
              </a:solidFill>
              <a:ln>
                <a:noFill/>
              </a:ln>
            </p:spPr>
          </p:sp>
          <p:pic>
            <p:nvPicPr>
              <p:cNvPr id="148" name="Google Shape;148;p21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48850" t="34479" r="31215" b="26969"/>
              <a:stretch>
                <a:fillRect/>
              </a:stretch>
            </p:blipFill>
            <p:spPr>
              <a:xfrm>
                <a:off x="7553400" y="-12725"/>
                <a:ext cx="1600201" cy="206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21"/>
            <p:cNvGrpSpPr/>
            <p:nvPr/>
          </p:nvGrpSpPr>
          <p:grpSpPr>
            <a:xfrm flipH="1">
              <a:off x="-29200" y="2765363"/>
              <a:ext cx="2446874" cy="2378137"/>
              <a:chOff x="6706726" y="2765363"/>
              <a:chExt cx="2446874" cy="2378137"/>
            </a:xfrm>
          </p:grpSpPr>
          <p:sp>
            <p:nvSpPr>
              <p:cNvPr id="150" name="Google Shape;150;p21"/>
              <p:cNvSpPr/>
              <p:nvPr/>
            </p:nvSpPr>
            <p:spPr>
              <a:xfrm>
                <a:off x="6720469" y="2765363"/>
                <a:ext cx="2433131" cy="2378137"/>
              </a:xfrm>
              <a:custGeom>
                <a:avLst/>
                <a:gdLst/>
                <a:ahLst/>
                <a:cxnLst/>
                <a:rect l="l" t="t" r="r" b="b"/>
                <a:pathLst>
                  <a:path w="77071" h="75329" extrusionOk="0">
                    <a:moveTo>
                      <a:pt x="77071" y="13281"/>
                    </a:moveTo>
                    <a:lnTo>
                      <a:pt x="77071" y="75329"/>
                    </a:lnTo>
                    <a:lnTo>
                      <a:pt x="0" y="75329"/>
                    </a:lnTo>
                    <a:lnTo>
                      <a:pt x="27214" y="48550"/>
                    </a:lnTo>
                    <a:lnTo>
                      <a:pt x="56824" y="40495"/>
                    </a:lnTo>
                    <a:lnTo>
                      <a:pt x="65750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151" name="Google Shape;151;p21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68106" t="143" r="7757" b="64761"/>
              <a:stretch>
                <a:fillRect/>
              </a:stretch>
            </p:blipFill>
            <p:spPr>
              <a:xfrm>
                <a:off x="6706726" y="2765375"/>
                <a:ext cx="2446874" cy="237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" name="Google Shape;152;p21"/>
            <p:cNvGrpSpPr/>
            <p:nvPr/>
          </p:nvGrpSpPr>
          <p:grpSpPr>
            <a:xfrm flipH="1">
              <a:off x="6364826" y="-22578"/>
              <a:ext cx="2788775" cy="1540503"/>
              <a:chOff x="-29200" y="-22578"/>
              <a:chExt cx="2788775" cy="1540503"/>
            </a:xfrm>
          </p:grpSpPr>
          <p:sp>
            <p:nvSpPr>
              <p:cNvPr id="153" name="Google Shape;153;p21"/>
              <p:cNvSpPr/>
              <p:nvPr/>
            </p:nvSpPr>
            <p:spPr>
              <a:xfrm>
                <a:off x="-29200" y="-22578"/>
                <a:ext cx="2729570" cy="1473815"/>
              </a:xfrm>
              <a:custGeom>
                <a:avLst/>
                <a:gdLst/>
                <a:ahLst/>
                <a:cxnLst/>
                <a:rect l="l" t="t" r="r" b="b"/>
                <a:pathLst>
                  <a:path w="90189" h="48693" extrusionOk="0">
                    <a:moveTo>
                      <a:pt x="0" y="522"/>
                    </a:moveTo>
                    <a:lnTo>
                      <a:pt x="0" y="41887"/>
                    </a:lnTo>
                    <a:lnTo>
                      <a:pt x="30915" y="48693"/>
                    </a:lnTo>
                    <a:lnTo>
                      <a:pt x="59218" y="17777"/>
                    </a:lnTo>
                    <a:lnTo>
                      <a:pt x="86432" y="14020"/>
                    </a:lnTo>
                    <a:lnTo>
                      <a:pt x="90189" y="0"/>
                    </a:lnTo>
                    <a:close/>
                  </a:path>
                </a:pathLst>
              </a:custGeom>
              <a:solidFill>
                <a:srgbClr val="0D3D2F"/>
              </a:solidFill>
              <a:ln>
                <a:noFill/>
              </a:ln>
            </p:spPr>
          </p:sp>
          <p:pic>
            <p:nvPicPr>
              <p:cNvPr id="154" name="Google Shape;154;p21"/>
              <p:cNvPicPr preferRelativeResize="0"/>
              <p:nvPr/>
            </p:nvPicPr>
            <p:blipFill rotWithShape="1">
              <a:blip r:embed="rId2">
                <a:alphaModFix amt="54000"/>
              </a:blip>
              <a:srcRect l="71305" b="76438"/>
              <a:stretch>
                <a:fillRect/>
              </a:stretch>
            </p:blipFill>
            <p:spPr>
              <a:xfrm>
                <a:off x="-29200" y="-12725"/>
                <a:ext cx="2788775" cy="1530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7231399" y="3089348"/>
            <a:ext cx="1918550" cy="2068600"/>
            <a:chOff x="7224175" y="3074900"/>
            <a:chExt cx="1918550" cy="2068600"/>
          </a:xfrm>
        </p:grpSpPr>
        <p:sp>
          <p:nvSpPr>
            <p:cNvPr id="33" name="Google Shape;33;p4"/>
            <p:cNvSpPr/>
            <p:nvPr/>
          </p:nvSpPr>
          <p:spPr>
            <a:xfrm>
              <a:off x="7515300" y="3592300"/>
              <a:ext cx="1627425" cy="1551200"/>
            </a:xfrm>
            <a:custGeom>
              <a:avLst/>
              <a:gdLst/>
              <a:ahLst/>
              <a:cxnLst/>
              <a:rect l="l" t="t" r="r" b="b"/>
              <a:pathLst>
                <a:path w="65097" h="62048" extrusionOk="0">
                  <a:moveTo>
                    <a:pt x="65097" y="0"/>
                  </a:moveTo>
                  <a:lnTo>
                    <a:pt x="65097" y="62048"/>
                  </a:lnTo>
                  <a:lnTo>
                    <a:pt x="1524" y="61844"/>
                  </a:lnTo>
                  <a:lnTo>
                    <a:pt x="0" y="48998"/>
                  </a:lnTo>
                  <a:lnTo>
                    <a:pt x="38100" y="32234"/>
                  </a:lnTo>
                  <a:lnTo>
                    <a:pt x="55518" y="65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pic>
          <p:nvPicPr>
            <p:cNvPr id="34" name="Google Shape;34;p4"/>
            <p:cNvPicPr preferRelativeResize="0"/>
            <p:nvPr/>
          </p:nvPicPr>
          <p:blipFill rotWithShape="1">
            <a:blip r:embed="rId2"/>
            <a:srcRect l="58786" r="17314" b="61449"/>
            <a:stretch>
              <a:fillRect/>
            </a:stretch>
          </p:blipFill>
          <p:spPr>
            <a:xfrm>
              <a:off x="7224175" y="3074900"/>
              <a:ext cx="1918550" cy="206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7226850" y="3074900"/>
            <a:ext cx="1932200" cy="2068600"/>
            <a:chOff x="7226850" y="3074900"/>
            <a:chExt cx="1932200" cy="2068600"/>
          </a:xfrm>
        </p:grpSpPr>
        <p:sp>
          <p:nvSpPr>
            <p:cNvPr id="39" name="Google Shape;39;p5"/>
            <p:cNvSpPr/>
            <p:nvPr/>
          </p:nvSpPr>
          <p:spPr>
            <a:xfrm>
              <a:off x="7226850" y="3252100"/>
              <a:ext cx="1932200" cy="1891400"/>
            </a:xfrm>
            <a:custGeom>
              <a:avLst/>
              <a:gdLst/>
              <a:ahLst/>
              <a:cxnLst/>
              <a:rect l="l" t="t" r="r" b="b"/>
              <a:pathLst>
                <a:path w="77288" h="75656" extrusionOk="0">
                  <a:moveTo>
                    <a:pt x="77288" y="0"/>
                  </a:moveTo>
                  <a:lnTo>
                    <a:pt x="53340" y="775"/>
                  </a:lnTo>
                  <a:lnTo>
                    <a:pt x="38535" y="41270"/>
                  </a:lnTo>
                  <a:lnTo>
                    <a:pt x="0" y="58469"/>
                  </a:lnTo>
                  <a:lnTo>
                    <a:pt x="7293" y="75656"/>
                  </a:lnTo>
                  <a:lnTo>
                    <a:pt x="77288" y="756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pic>
          <p:nvPicPr>
            <p:cNvPr id="40" name="Google Shape;40;p5"/>
            <p:cNvPicPr preferRelativeResize="0"/>
            <p:nvPr/>
          </p:nvPicPr>
          <p:blipFill rotWithShape="1">
            <a:blip r:embed="rId2"/>
            <a:srcRect l="50612" t="29406" r="29453" b="32043"/>
            <a:stretch>
              <a:fillRect/>
            </a:stretch>
          </p:blipFill>
          <p:spPr>
            <a:xfrm>
              <a:off x="7553400" y="3074900"/>
              <a:ext cx="1600201" cy="206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subTitle" idx="1"/>
          </p:nvPr>
        </p:nvSpPr>
        <p:spPr>
          <a:xfrm>
            <a:off x="4333251" y="2307227"/>
            <a:ext cx="32322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5"/>
          <p:cNvSpPr txBox="1"/>
          <p:nvPr>
            <p:ph type="subTitle" idx="2"/>
          </p:nvPr>
        </p:nvSpPr>
        <p:spPr>
          <a:xfrm>
            <a:off x="719999" y="2307227"/>
            <a:ext cx="32322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type="subTitle" idx="3"/>
          </p:nvPr>
        </p:nvSpPr>
        <p:spPr>
          <a:xfrm>
            <a:off x="4333248" y="1820875"/>
            <a:ext cx="323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2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subTitle" idx="4"/>
          </p:nvPr>
        </p:nvSpPr>
        <p:spPr>
          <a:xfrm>
            <a:off x="719999" y="1820875"/>
            <a:ext cx="323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2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6862275" y="3608800"/>
            <a:ext cx="2323101" cy="1559750"/>
            <a:chOff x="6862275" y="3608800"/>
            <a:chExt cx="2323101" cy="1559750"/>
          </a:xfrm>
        </p:grpSpPr>
        <p:pic>
          <p:nvPicPr>
            <p:cNvPr id="48" name="Google Shape;48;p6"/>
            <p:cNvPicPr preferRelativeResize="0"/>
            <p:nvPr/>
          </p:nvPicPr>
          <p:blipFill rotWithShape="1">
            <a:blip r:embed="rId2"/>
            <a:srcRect l="68344" t="-3458" r="2961" b="79897"/>
            <a:stretch>
              <a:fillRect/>
            </a:stretch>
          </p:blipFill>
          <p:spPr>
            <a:xfrm rot="10800000">
              <a:off x="6862275" y="3904250"/>
              <a:ext cx="2303499" cy="126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6"/>
            <p:cNvSpPr/>
            <p:nvPr/>
          </p:nvSpPr>
          <p:spPr>
            <a:xfrm>
              <a:off x="7384750" y="3608800"/>
              <a:ext cx="1800625" cy="1557500"/>
            </a:xfrm>
            <a:custGeom>
              <a:avLst/>
              <a:gdLst/>
              <a:ahLst/>
              <a:cxnLst/>
              <a:rect l="l" t="t" r="r" b="b"/>
              <a:pathLst>
                <a:path w="72025" h="62300" extrusionOk="0">
                  <a:moveTo>
                    <a:pt x="0" y="62300"/>
                  </a:moveTo>
                  <a:lnTo>
                    <a:pt x="72025" y="62300"/>
                  </a:lnTo>
                  <a:lnTo>
                    <a:pt x="72025" y="0"/>
                  </a:lnTo>
                  <a:lnTo>
                    <a:pt x="47713" y="9725"/>
                  </a:lnTo>
                  <a:lnTo>
                    <a:pt x="35253" y="32518"/>
                  </a:lnTo>
                  <a:lnTo>
                    <a:pt x="10333" y="43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2"/>
            <a:srcRect l="65729" t="5522" r="11840" b="66270"/>
            <a:stretch>
              <a:fillRect/>
            </a:stretch>
          </p:blipFill>
          <p:spPr>
            <a:xfrm>
              <a:off x="7384750" y="3629950"/>
              <a:ext cx="1800626" cy="1513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5" name="Google Shape;55;p7"/>
          <p:cNvGrpSpPr/>
          <p:nvPr/>
        </p:nvGrpSpPr>
        <p:grpSpPr>
          <a:xfrm flipH="1">
            <a:off x="5539499" y="2704775"/>
            <a:ext cx="3604501" cy="2472025"/>
            <a:chOff x="-12150" y="2704775"/>
            <a:chExt cx="3604501" cy="2472025"/>
          </a:xfrm>
        </p:grpSpPr>
        <p:sp>
          <p:nvSpPr>
            <p:cNvPr id="56" name="Google Shape;56;p7"/>
            <p:cNvSpPr/>
            <p:nvPr/>
          </p:nvSpPr>
          <p:spPr>
            <a:xfrm>
              <a:off x="-12150" y="2912250"/>
              <a:ext cx="3250725" cy="2264550"/>
            </a:xfrm>
            <a:custGeom>
              <a:avLst/>
              <a:gdLst/>
              <a:ahLst/>
              <a:cxnLst/>
              <a:rect l="l" t="t" r="r" b="b"/>
              <a:pathLst>
                <a:path w="130029" h="90582" extrusionOk="0">
                  <a:moveTo>
                    <a:pt x="0" y="90351"/>
                  </a:moveTo>
                  <a:lnTo>
                    <a:pt x="0" y="0"/>
                  </a:lnTo>
                  <a:lnTo>
                    <a:pt x="14423" y="3919"/>
                  </a:lnTo>
                  <a:lnTo>
                    <a:pt x="49039" y="45720"/>
                  </a:lnTo>
                  <a:lnTo>
                    <a:pt x="69458" y="46400"/>
                  </a:lnTo>
                  <a:lnTo>
                    <a:pt x="130029" y="76853"/>
                  </a:lnTo>
                  <a:lnTo>
                    <a:pt x="128458" y="905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pic>
          <p:nvPicPr>
            <p:cNvPr id="57" name="Google Shape;57;p7"/>
            <p:cNvPicPr preferRelativeResize="0"/>
            <p:nvPr/>
          </p:nvPicPr>
          <p:blipFill rotWithShape="1">
            <a:blip r:embed="rId2"/>
            <a:srcRect l="51833" t="-4781" r="10589" b="59332"/>
            <a:stretch>
              <a:fillRect/>
            </a:stretch>
          </p:blipFill>
          <p:spPr>
            <a:xfrm>
              <a:off x="575700" y="2704775"/>
              <a:ext cx="3016651" cy="243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" name="Google Shape;62;p9"/>
          <p:cNvSpPr txBox="1"/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type="pic" idx="2"/>
          </p:nvPr>
        </p:nvSpPr>
        <p:spPr>
          <a:xfrm>
            <a:off x="-1" y="1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3866350"/>
            <a:ext cx="7704000" cy="72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●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○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■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●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○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■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●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 panose="02000503000000000000"/>
              <a:buChar char="○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 panose="02000503000000000000"/>
              <a:buChar char="■"/>
              <a:defRPr>
                <a:solidFill>
                  <a:schemeClr val="dk1"/>
                </a:solidFill>
                <a:latin typeface="Manjari" panose="02000503000000000000"/>
                <a:ea typeface="Manjari" panose="02000503000000000000"/>
                <a:cs typeface="Manjari" panose="02000503000000000000"/>
                <a:sym typeface="Manjari" panose="02000503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github.com/Asma-Khanum1722/FYP-Project/blob/master/SDS%20Document%20(Version%202.0)/SDS%20Document%20Diagrams%20(Version%202.0)/sequence%20diagram.svg" TargetMode="Externa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1403350" y="555625"/>
            <a:ext cx="6818630" cy="241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>
                <a:sym typeface="+mn-ea"/>
              </a:rPr>
              <a:t>GreenRoute: Real-Time Web-Based Bus Tracking System</a:t>
            </a:r>
            <a:endParaRPr sz="4500"/>
          </a:p>
        </p:txBody>
      </p:sp>
      <p:sp>
        <p:nvSpPr>
          <p:cNvPr id="166" name="Google Shape;166;p25"/>
          <p:cNvSpPr txBox="1"/>
          <p:nvPr>
            <p:ph type="subTitle" idx="1"/>
          </p:nvPr>
        </p:nvSpPr>
        <p:spPr>
          <a:xfrm>
            <a:off x="2307590" y="2986405"/>
            <a:ext cx="4528820" cy="199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ym typeface="+mn-ea"/>
              </a:rPr>
              <a:t> </a:t>
            </a:r>
            <a:r>
              <a:rPr b="1">
                <a:sym typeface="+mn-ea"/>
              </a:rPr>
              <a:t>Project Code:</a:t>
            </a:r>
            <a:r>
              <a:rPr>
                <a:sym typeface="+mn-ea"/>
              </a:rPr>
              <a:t> BSCS-AWM-153435-2025</a:t>
            </a:r>
            <a:endParaRPr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Project Manager:</a:t>
            </a:r>
            <a:r>
              <a:rPr lang="en-US" altLang="en-US">
                <a:sym typeface="+mn-ea"/>
              </a:rPr>
              <a:t> Prof. Dr. Muhammad Ilyas</a:t>
            </a:r>
            <a:endParaRPr lang="en-US" altLang="en-US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Supervisor</a:t>
            </a:r>
            <a:r>
              <a:rPr lang="en-US" altLang="en-US">
                <a:sym typeface="+mn-ea"/>
              </a:rPr>
              <a:t>: Dr. Hussam Ali</a:t>
            </a:r>
            <a:endParaRPr lang="en-US" altLang="en-US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ym typeface="+mn-ea"/>
              </a:rPr>
              <a:t>Team:</a:t>
            </a:r>
            <a:r>
              <a:rPr lang="en-US">
                <a:sym typeface="+mn-ea"/>
              </a:rPr>
              <a:t> </a:t>
            </a:r>
            <a:endParaRPr lang="en-US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  </a:t>
            </a:r>
            <a:r>
              <a:rPr>
                <a:sym typeface="+mn-ea"/>
              </a:rPr>
              <a:t>Asma Khanum (TL)</a:t>
            </a:r>
            <a:endParaRPr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  </a:t>
            </a:r>
            <a:r>
              <a:rPr>
                <a:sym typeface="+mn-ea"/>
              </a:rPr>
              <a:t>Mahnoor</a:t>
            </a:r>
            <a:r>
              <a:rPr lang="en-US">
                <a:sym typeface="+mn-ea"/>
              </a:rPr>
              <a:t> (TM)</a:t>
            </a:r>
            <a:endParaRPr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  </a:t>
            </a:r>
            <a:r>
              <a:rPr>
                <a:sym typeface="+mn-ea"/>
              </a:rPr>
              <a:t>Wajeeha Safdar</a:t>
            </a:r>
            <a:r>
              <a:rPr lang="en-US">
                <a:sym typeface="+mn-ea"/>
              </a:rPr>
              <a:t> (TM)</a:t>
            </a:r>
            <a:endParaRPr lang="en-US" altLang="en-US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55650" y="2139950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Functional &amp; Non-Functional Requirements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Register new users (Passenger, Driver, Admin).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Secure user login using email and password.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Display real-time bus locations on Google Maps.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Show bus details such as bus number, route, and ETA.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Allow drivers to start and stop trip tracking.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Enable drivers to share live GPS coordinates.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Allow administrators to add, update, or remove buses and routes.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Provide an admin dashboard to monitor buses and drivers.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Synchronize location updates in real time using Firebase.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Allow users to search buses and routes.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Display complete route information with major stops.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Show live bus movement without page refresh.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Ensure responsive design for mobile and desktop.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Restrict access to admin and driver-only features.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Log basic system activities for monitoring.</a:t>
            </a:r>
            <a:endParaRPr lang="en-US" altLang="en-GB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Non-Functional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Performance Requirements:</a:t>
            </a: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System must be responsive with minimal user interaction delay.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Real-time location updates with minimal lag.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Smooth integration between tracking, maps, and admin modules.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Support multiple concurrent users without performance loss.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Maintain acceptable page load times under normal network conditions.</a:t>
            </a:r>
            <a:endParaRPr lang="en-US" altLang="en-GB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Non-Functional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Safety Requirements:</a:t>
            </a: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Ensure reliable data transmission without loss or corruption.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Automatically resume updates after network or GPS failure.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Stop driver tracking automatically when trip ends.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Ensure the system does not distract drivers during operation.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Implement backup and recovery mechanisms.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Follow institutional safety and data handling policies.</a:t>
            </a:r>
            <a:endParaRPr lang="en-US" altLang="en-GB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Non-Functional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Security Requirements:</a:t>
            </a: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Encrypt all communication using HTTPS.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Use Firebase Authentication for user access control.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Securely store passwords and personal data.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Restrict bus and route management to authorized admins only.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Prevent exposure of sensitive driver or route data.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Automatically log out inactive users.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Comply with institutional and Google Cloud privacy policies..</a:t>
            </a:r>
            <a:endParaRPr lang="en-US" altLang="en-GB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Non-Functional Requirements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User Documentation:</a:t>
            </a: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Provide in-app help for live tracking and routes.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Use on-screen tooltips and labels for guidance.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Include an FAQ for common issues.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No external manuals required due to simple UI.</a:t>
            </a:r>
            <a:endParaRPr lang="en-US" altLang="en-GB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5805" y="1466215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Assumptions &amp; Dependencies</a:t>
            </a:r>
            <a:endParaRPr lang="en-US" altLang="en-GB" b="1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Assumptions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683530" y="98767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Buses use GPS-enabled smartphones or tracking devices.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Drivers keep GPS and internet enabled during trips.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Passengers have internet access and modern browsers.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Transport authority provides accurate route data.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Google Maps and Firebase services remain available.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Dependencies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683530" y="98767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Firebase for real-time database and authentication.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Google Maps API for map rendering and routing.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GPS accuracy and network strength.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Institutional cooperation for data and permissions..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0000" y="123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181" name="Google Shape;181;p27"/>
          <p:cNvSpPr txBox="1"/>
          <p:nvPr>
            <p:ph type="title" idx="2"/>
          </p:nvPr>
        </p:nvSpPr>
        <p:spPr>
          <a:xfrm>
            <a:off x="715766" y="1375242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/>
              <a:t>Introduction &amp; Problem Statement</a:t>
            </a:r>
            <a:endParaRPr lang="en-US" altLang="en-US" sz="1600" b="1"/>
          </a:p>
        </p:txBody>
      </p:sp>
      <p:sp>
        <p:nvSpPr>
          <p:cNvPr id="183" name="Google Shape;183;p27"/>
          <p:cNvSpPr txBox="1"/>
          <p:nvPr>
            <p:ph type="title" idx="3"/>
          </p:nvPr>
        </p:nvSpPr>
        <p:spPr>
          <a:xfrm>
            <a:off x="3467735" y="1375410"/>
            <a:ext cx="2309495" cy="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/>
              <a:t>Proposed Solution (GreenRoute)</a:t>
            </a:r>
            <a:br>
              <a:rPr lang="en-US" altLang="en-US" sz="1600" b="1"/>
            </a:br>
            <a:endParaRPr lang="en-US" altLang="en-US" sz="1600" b="1"/>
          </a:p>
        </p:txBody>
      </p:sp>
      <p:sp>
        <p:nvSpPr>
          <p:cNvPr id="185" name="Google Shape;185;p27"/>
          <p:cNvSpPr txBox="1"/>
          <p:nvPr>
            <p:ph type="title" idx="5"/>
          </p:nvPr>
        </p:nvSpPr>
        <p:spPr>
          <a:xfrm>
            <a:off x="6123700" y="1375242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/>
              <a:t>Project Scope &amp; Limitations</a:t>
            </a:r>
            <a:endParaRPr lang="en-US" altLang="en-US" sz="1600" b="1"/>
          </a:p>
        </p:txBody>
      </p:sp>
      <p:sp>
        <p:nvSpPr>
          <p:cNvPr id="187" name="Google Shape;187;p27"/>
          <p:cNvSpPr txBox="1"/>
          <p:nvPr>
            <p:ph type="title" idx="7"/>
          </p:nvPr>
        </p:nvSpPr>
        <p:spPr>
          <a:xfrm>
            <a:off x="715687" y="927640"/>
            <a:ext cx="2309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01</a:t>
            </a:r>
            <a:endParaRPr lang="en-GB" sz="2800"/>
          </a:p>
        </p:txBody>
      </p:sp>
      <p:sp>
        <p:nvSpPr>
          <p:cNvPr id="188" name="Google Shape;188;p27"/>
          <p:cNvSpPr txBox="1"/>
          <p:nvPr>
            <p:ph type="title" idx="8"/>
          </p:nvPr>
        </p:nvSpPr>
        <p:spPr>
          <a:xfrm>
            <a:off x="3419673" y="927640"/>
            <a:ext cx="2309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02</a:t>
            </a:r>
            <a:endParaRPr lang="en-GB" sz="2800"/>
          </a:p>
        </p:txBody>
      </p:sp>
      <p:sp>
        <p:nvSpPr>
          <p:cNvPr id="189" name="Google Shape;189;p27"/>
          <p:cNvSpPr txBox="1"/>
          <p:nvPr>
            <p:ph type="title" idx="9"/>
          </p:nvPr>
        </p:nvSpPr>
        <p:spPr>
          <a:xfrm>
            <a:off x="6123622" y="927640"/>
            <a:ext cx="2309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03</a:t>
            </a:r>
            <a:endParaRPr lang="en-GB" sz="2800"/>
          </a:p>
        </p:txBody>
      </p:sp>
      <p:sp>
        <p:nvSpPr>
          <p:cNvPr id="2" name="Google Shape;181;p27"/>
          <p:cNvSpPr txBox="1"/>
          <p:nvPr>
            <p:custDataLst>
              <p:tags r:id="rId1"/>
            </p:custDataLst>
          </p:nvPr>
        </p:nvSpPr>
        <p:spPr>
          <a:xfrm>
            <a:off x="718941" y="2449027"/>
            <a:ext cx="23097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/>
              <a:t>Functional &amp; Non-Functional Requirements</a:t>
            </a:r>
            <a:endParaRPr lang="en-US" altLang="en-US" sz="1600" b="1"/>
          </a:p>
        </p:txBody>
      </p:sp>
      <p:sp>
        <p:nvSpPr>
          <p:cNvPr id="3" name="Google Shape;183;p27"/>
          <p:cNvSpPr txBox="1"/>
          <p:nvPr>
            <p:custDataLst>
              <p:tags r:id="rId2"/>
            </p:custDataLst>
          </p:nvPr>
        </p:nvSpPr>
        <p:spPr>
          <a:xfrm>
            <a:off x="3422904" y="2449027"/>
            <a:ext cx="23097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/>
              <a:t>Assumption &amp; Dependencies</a:t>
            </a:r>
            <a:endParaRPr lang="en-US" altLang="en-US" sz="1600" b="1"/>
          </a:p>
        </p:txBody>
      </p:sp>
      <p:sp>
        <p:nvSpPr>
          <p:cNvPr id="5" name="Google Shape;185;p27"/>
          <p:cNvSpPr txBox="1"/>
          <p:nvPr>
            <p:custDataLst>
              <p:tags r:id="rId3"/>
            </p:custDataLst>
          </p:nvPr>
        </p:nvSpPr>
        <p:spPr>
          <a:xfrm>
            <a:off x="6231015" y="2456647"/>
            <a:ext cx="23097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System Architecture &amp;</a:t>
            </a:r>
            <a:br>
              <a:rPr lang="en-US" altLang="en-US" sz="1600" b="1">
                <a:sym typeface="+mn-ea"/>
              </a:rPr>
            </a:br>
            <a:r>
              <a:rPr lang="en-US" altLang="en-US" sz="1600" b="1">
                <a:sym typeface="+mn-ea"/>
              </a:rPr>
              <a:t>Dataflow</a:t>
            </a:r>
            <a:endParaRPr lang="en-US" altLang="en-US" sz="1600" b="1"/>
          </a:p>
        </p:txBody>
      </p:sp>
      <p:sp>
        <p:nvSpPr>
          <p:cNvPr id="7" name="Google Shape;187;p27"/>
          <p:cNvSpPr txBox="1"/>
          <p:nvPr>
            <p:custDataLst>
              <p:tags r:id="rId4"/>
            </p:custDataLst>
          </p:nvPr>
        </p:nvSpPr>
        <p:spPr>
          <a:xfrm>
            <a:off x="718862" y="2001425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4</a:t>
            </a:r>
            <a:endParaRPr lang="en-US" altLang="en-GB" sz="2800"/>
          </a:p>
        </p:txBody>
      </p:sp>
      <p:sp>
        <p:nvSpPr>
          <p:cNvPr id="8" name="Google Shape;188;p27"/>
          <p:cNvSpPr txBox="1"/>
          <p:nvPr>
            <p:custDataLst>
              <p:tags r:id="rId5"/>
            </p:custDataLst>
          </p:nvPr>
        </p:nvSpPr>
        <p:spPr>
          <a:xfrm>
            <a:off x="3422848" y="2001425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5</a:t>
            </a:r>
            <a:endParaRPr lang="en-US" altLang="en-GB" sz="2800"/>
          </a:p>
        </p:txBody>
      </p:sp>
      <p:sp>
        <p:nvSpPr>
          <p:cNvPr id="9" name="Google Shape;189;p27"/>
          <p:cNvSpPr txBox="1"/>
          <p:nvPr>
            <p:custDataLst>
              <p:tags r:id="rId6"/>
            </p:custDataLst>
          </p:nvPr>
        </p:nvSpPr>
        <p:spPr>
          <a:xfrm>
            <a:off x="6126797" y="2001425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6</a:t>
            </a:r>
            <a:endParaRPr lang="en-US" altLang="en-GB" sz="2800"/>
          </a:p>
        </p:txBody>
      </p:sp>
      <p:sp>
        <p:nvSpPr>
          <p:cNvPr id="13" name="Google Shape;181;p27"/>
          <p:cNvSpPr txBox="1"/>
          <p:nvPr>
            <p:custDataLst>
              <p:tags r:id="rId7"/>
            </p:custDataLst>
          </p:nvPr>
        </p:nvSpPr>
        <p:spPr>
          <a:xfrm>
            <a:off x="1078230" y="3524250"/>
            <a:ext cx="1776095" cy="527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Sequence Logic &amp; Synchronization</a:t>
            </a:r>
            <a:endParaRPr lang="en-US" altLang="en-US" sz="1600" b="1"/>
          </a:p>
        </p:txBody>
      </p:sp>
      <p:sp>
        <p:nvSpPr>
          <p:cNvPr id="14" name="Google Shape;183;p27"/>
          <p:cNvSpPr txBox="1"/>
          <p:nvPr>
            <p:custDataLst>
              <p:tags r:id="rId8"/>
            </p:custDataLst>
          </p:nvPr>
        </p:nvSpPr>
        <p:spPr>
          <a:xfrm>
            <a:off x="3519805" y="3522980"/>
            <a:ext cx="2188845" cy="527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Technical Risks &amp; Mitigation</a:t>
            </a:r>
            <a:endParaRPr lang="en-US" altLang="en-US" sz="1600" b="1"/>
          </a:p>
        </p:txBody>
      </p:sp>
      <p:sp>
        <p:nvSpPr>
          <p:cNvPr id="15" name="Google Shape;185;p27"/>
          <p:cNvSpPr txBox="1"/>
          <p:nvPr>
            <p:custDataLst>
              <p:tags r:id="rId9"/>
            </p:custDataLst>
          </p:nvPr>
        </p:nvSpPr>
        <p:spPr>
          <a:xfrm>
            <a:off x="6732270" y="3465195"/>
            <a:ext cx="1315085" cy="527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Technology Stack</a:t>
            </a:r>
            <a:endParaRPr lang="en-US" altLang="en-US" sz="1600" b="1"/>
          </a:p>
        </p:txBody>
      </p:sp>
      <p:sp>
        <p:nvSpPr>
          <p:cNvPr id="16" name="Google Shape;187;p27"/>
          <p:cNvSpPr txBox="1"/>
          <p:nvPr>
            <p:custDataLst>
              <p:tags r:id="rId10"/>
            </p:custDataLst>
          </p:nvPr>
        </p:nvSpPr>
        <p:spPr>
          <a:xfrm>
            <a:off x="755692" y="3075210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7</a:t>
            </a:r>
            <a:endParaRPr lang="en-US" altLang="en-GB" sz="2800"/>
          </a:p>
        </p:txBody>
      </p:sp>
      <p:sp>
        <p:nvSpPr>
          <p:cNvPr id="17" name="Google Shape;188;p27"/>
          <p:cNvSpPr txBox="1"/>
          <p:nvPr>
            <p:custDataLst>
              <p:tags r:id="rId11"/>
            </p:custDataLst>
          </p:nvPr>
        </p:nvSpPr>
        <p:spPr>
          <a:xfrm>
            <a:off x="3459678" y="3075210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8</a:t>
            </a:r>
            <a:endParaRPr lang="en-US" altLang="en-GB" sz="2800"/>
          </a:p>
        </p:txBody>
      </p:sp>
      <p:sp>
        <p:nvSpPr>
          <p:cNvPr id="18" name="Google Shape;189;p27"/>
          <p:cNvSpPr txBox="1"/>
          <p:nvPr>
            <p:custDataLst>
              <p:tags r:id="rId12"/>
            </p:custDataLst>
          </p:nvPr>
        </p:nvSpPr>
        <p:spPr>
          <a:xfrm>
            <a:off x="6163627" y="3075210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9</a:t>
            </a:r>
            <a:endParaRPr lang="en-US" altLang="en-GB" sz="2800"/>
          </a:p>
        </p:txBody>
      </p:sp>
      <p:sp>
        <p:nvSpPr>
          <p:cNvPr id="11" name="Google Shape;181;p27"/>
          <p:cNvSpPr txBox="1"/>
          <p:nvPr>
            <p:custDataLst>
              <p:tags r:id="rId13"/>
            </p:custDataLst>
          </p:nvPr>
        </p:nvSpPr>
        <p:spPr>
          <a:xfrm>
            <a:off x="2063115" y="4401185"/>
            <a:ext cx="2016125" cy="527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User Interface Mockup</a:t>
            </a:r>
            <a:endParaRPr lang="en-US" altLang="en-US" sz="1600" b="1"/>
          </a:p>
        </p:txBody>
      </p:sp>
      <p:sp>
        <p:nvSpPr>
          <p:cNvPr id="4" name="Google Shape;183;p27"/>
          <p:cNvSpPr txBox="1"/>
          <p:nvPr>
            <p:custDataLst>
              <p:tags r:id="rId14"/>
            </p:custDataLst>
          </p:nvPr>
        </p:nvSpPr>
        <p:spPr>
          <a:xfrm>
            <a:off x="4763770" y="4191000"/>
            <a:ext cx="2309495" cy="78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ym typeface="+mn-ea"/>
              </a:rPr>
              <a:t>Conclusion &amp; Future Scope</a:t>
            </a:r>
            <a:endParaRPr lang="en-US" altLang="en-US" sz="1600" b="1"/>
          </a:p>
        </p:txBody>
      </p:sp>
      <p:sp>
        <p:nvSpPr>
          <p:cNvPr id="6" name="Google Shape;187;p27"/>
          <p:cNvSpPr txBox="1"/>
          <p:nvPr>
            <p:custDataLst>
              <p:tags r:id="rId15"/>
            </p:custDataLst>
          </p:nvPr>
        </p:nvSpPr>
        <p:spPr>
          <a:xfrm>
            <a:off x="1916472" y="4002310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1</a:t>
            </a:r>
            <a:r>
              <a:rPr lang="en-US" altLang="en-GB" sz="2800"/>
              <a:t>0</a:t>
            </a:r>
            <a:endParaRPr lang="en-US" altLang="en-GB" sz="2800"/>
          </a:p>
        </p:txBody>
      </p:sp>
      <p:sp>
        <p:nvSpPr>
          <p:cNvPr id="10" name="Google Shape;188;p27"/>
          <p:cNvSpPr txBox="1"/>
          <p:nvPr>
            <p:custDataLst>
              <p:tags r:id="rId16"/>
            </p:custDataLst>
          </p:nvPr>
        </p:nvSpPr>
        <p:spPr>
          <a:xfrm>
            <a:off x="4724598" y="4055015"/>
            <a:ext cx="230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anienbaum" panose="02000506080000020003"/>
              <a:buNone/>
              <a:defRPr sz="3500" b="0" i="0" u="none" strike="noStrike" cap="none">
                <a:solidFill>
                  <a:schemeClr val="dk1"/>
                </a:solidFill>
                <a:latin typeface="Oranienbaum" panose="02000506080000020003"/>
                <a:ea typeface="Oranienbaum" panose="02000506080000020003"/>
                <a:cs typeface="Oranienbaum" panose="02000506080000020003"/>
                <a:sym typeface="Oranienbaum" panose="0200050608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11</a:t>
            </a:r>
            <a:endParaRPr lang="en-US" altLang="en-GB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5805" y="1466215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System Architecture</a:t>
            </a:r>
            <a:br>
              <a:rPr lang="en-US" altLang="en-US" b="1">
                <a:sym typeface="+mn-ea"/>
              </a:rPr>
            </a:br>
            <a:r>
              <a:rPr lang="en-US" altLang="en-US" b="1">
                <a:sym typeface="+mn-ea"/>
              </a:rPr>
              <a:t>&amp; Dataflow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6</a:t>
            </a:r>
            <a:endParaRPr lang="en-US" alt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System Architecture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1080135"/>
            <a:ext cx="6082030" cy="352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system follows a client–server architecture.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Drivers send real-time GPS location data to the backend.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Firebase Realtime Database acts as the central data store.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Passengers and Admin access live data through a web-based PWA.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Google Maps API is used to visualize bus locations and routes.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architecture supports real-time synchronization and scalability.</a:t>
            </a:r>
            <a:endParaRPr lang="en-US" altLang="en-GB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Flow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937260"/>
            <a:ext cx="6082030" cy="366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Driver application captures GPS coordinates continuously.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Location data is transmitted to the backend database.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Firebase updates data in real time.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Passenger and Admin applications retrieve updated data.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Live bus location and ETA are displayed on Google Maps.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Notifications are sent when delays or arrivals occur.</a:t>
            </a:r>
            <a:endParaRPr lang="en-US" altLang="en-GB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title"/>
          </p:nvPr>
        </p:nvSpPr>
        <p:spPr>
          <a:xfrm>
            <a:off x="467630" y="267225"/>
            <a:ext cx="7710900" cy="572700"/>
          </a:xfrm>
        </p:spPr>
        <p:txBody>
          <a:bodyPr/>
          <a:p>
            <a:r>
              <a:rPr lang="en-US" altLang="en-GB">
                <a:sym typeface="+mn-ea"/>
              </a:rPr>
              <a:t>System Level Architecture</a:t>
            </a:r>
            <a:endParaRPr lang="en-US"/>
          </a:p>
        </p:txBody>
      </p:sp>
      <p:sp>
        <p:nvSpPr>
          <p:cNvPr id="2" name="Subtitle 1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stem architcture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915035"/>
            <a:ext cx="8056245" cy="3885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5805" y="1466215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Sequence Logic &amp; Synchronization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7</a:t>
            </a:r>
            <a:endParaRPr lang="en-US" alt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Sequence Logic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937260"/>
            <a:ext cx="6082030" cy="366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Driver logs into the system and starts a trip.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GPS module captures the bus’s current location.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Location data is sent to the backend database.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Backend processes and stores the updated data.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Passenger and Admin request live bus information.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System retrieves latest data and displays it on the map</a:t>
            </a:r>
            <a:endParaRPr lang="en-US" altLang="en-GB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937260"/>
            <a:ext cx="6082030" cy="366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Real-time GPS data is synchronized using Firebase Realtime Database.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Multiple users receive updated bus location simultaneously.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Backend automatically broadcasts location changes.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System ensures consistency between driver, passenger, and admin views.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Timestamped updates prevent outdated information from being displayed.</a:t>
            </a:r>
            <a:endParaRPr lang="en-US" altLang="en-GB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467630" y="267225"/>
            <a:ext cx="7710900" cy="572700"/>
          </a:xfrm>
        </p:spPr>
        <p:txBody>
          <a:bodyPr/>
          <a:p>
            <a:r>
              <a:rPr lang="en-US"/>
              <a:t>Seqence Diagram</a:t>
            </a:r>
            <a:endParaRPr lang="en-US"/>
          </a:p>
        </p:txBody>
      </p:sp>
      <p:pic>
        <p:nvPicPr>
          <p:cNvPr id="6" name="Picture 5" descr="seq_plantuml.drawi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7360" y="746125"/>
            <a:ext cx="8039100" cy="3789680"/>
          </a:xfrm>
          <a:prstGeom prst="rect">
            <a:avLst/>
          </a:prstGeom>
        </p:spPr>
      </p:pic>
      <p:sp>
        <p:nvSpPr>
          <p:cNvPr id="1" name="Text Box 0"/>
          <p:cNvSpPr txBox="1"/>
          <p:nvPr/>
        </p:nvSpPr>
        <p:spPr>
          <a:xfrm>
            <a:off x="539750" y="4660265"/>
            <a:ext cx="852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Link to view this sequence diagram clearly: </a:t>
            </a:r>
            <a:r>
              <a:rPr lang="en-US" altLang="en-US">
                <a:hlinkClick r:id="rId3" tooltip="" action="ppaction://hlinkfile"/>
              </a:rPr>
              <a:t>Sequence Diagram</a:t>
            </a:r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5805" y="1466215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Technical Risk &amp; Mitigation</a:t>
            </a:r>
            <a:endParaRPr lang="en-US" altLang="en-GB" b="1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8</a:t>
            </a:r>
            <a:endParaRPr lang="en-US" alt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Technical Risks &amp; Mitigation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1.GPS Inaccuracy or Signal Loss:</a:t>
            </a:r>
            <a:endParaRPr lang="en-US" altLang="en-GB" sz="1800" b="1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/>
              <a:t>Risk: Weak GPS signals may cause incorrect or              delayed bus location updates.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/>
              <a:t>Mitigation: Use frequent location updates and display   last-updated timestamps to inform users.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2. Internet Connectivity Issues: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/>
              <a:t>Risk: Poor or unstable internet may interrupt real-time data transmission.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/>
              <a:t>Mitigation: Automatically resume data synchronization when the connection is restored.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0090" y="1851660"/>
            <a:ext cx="5067300" cy="2342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Introduction &amp; Problem Statement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Technical Risks &amp; Mitigation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3. Firebase / Google Maps API Limitations: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Free-tier API usage limits may cause service interruptions or performance issues.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Optimize data transmission and minimize unnecessary API requests.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4. Real-Time Synchronization Delay: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Delay between GPS data upload and display may affect tracking accuracy.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Use Firebase real-time listeners for instant data updates across clients.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Technical Risks &amp; Mitigation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5. Data Security Breaches: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Unauthorized access to sensitive user or driver data.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Enforce HTTPS, Firebase Authentication, and role-based access control (RBAC).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6. System Scalability Issues: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Increased users may degrade system performance.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Use cloud-based backend (Firebase) to support scalable real-time operations.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Technical Risks &amp; Mitigation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7. Driver Device Battery Drain:</a:t>
            </a:r>
            <a:endParaRPr lang="en-US" altLang="en-GB" sz="1800" b="1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Continuous GPS tracking may drain driver’s mobile battery.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Use lightweight tracking logic and stop GPS updates automatically after trip completion.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8. Data Loss or System Failure:</a:t>
            </a:r>
            <a:endParaRPr lang="en-US" altLang="en-GB" sz="1800" b="1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Risk: Server or system failure may result in data loss.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>
                <a:sym typeface="+mn-ea"/>
              </a:rPr>
              <a:t>Mitigation: Implement backup and recovery mechanisms within the cloud database.</a:t>
            </a: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55650" y="771525"/>
            <a:ext cx="6313170" cy="2217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Technology Stack </a:t>
            </a:r>
            <a:endParaRPr lang="en-US" altLang="en-GB" b="1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9</a:t>
            </a:r>
            <a:endParaRPr lang="en-US" alt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Technologies Used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1203325"/>
            <a:ext cx="6082030" cy="366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Frontend: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React.js for building a responsive user interface.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Progressive Web Application (PWA) for cross-platform accessibility.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Works smoothly on mobile and desktop browsers.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/>
              <a:t>Backend: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Firebase Realtime Database for live data synchronization.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Firebase Authentication for secure user login and role management.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Cloud-based backend ensures scalability and reliability.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Technologies Used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1203325"/>
            <a:ext cx="6082030" cy="366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APIs &amp; Services: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Google Maps API for live map rendering and route visualization.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GPS services for real-time location tracking.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1800" b="1">
                <a:sym typeface="+mn-ea"/>
              </a:rPr>
              <a:t>Development Tools: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JavaScript as the core programming language.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Web browsers for testing and deployment.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>
                <a:sym typeface="+mn-ea"/>
              </a:rPr>
              <a:t>Cloud services for hosting and real-time operation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GB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13105" y="1779905"/>
            <a:ext cx="5052060" cy="1747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User Interface Mockups </a:t>
            </a:r>
            <a:endParaRPr lang="en-US" altLang="en-GB" b="1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10</a:t>
            </a:r>
            <a:endParaRPr lang="en-US" alt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Interface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843280"/>
            <a:ext cx="6082030" cy="352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UI mockups represent the visual design of the system for different user roles.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system provides role-based interfaces for Passenger, Driver, and Admin.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Interfaces are designed to be simple, responsive, and user-friendly.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Real-time updates are reflected on the UI without page refresh.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design supports both mobile and desktop browsers using PWA principles.</a:t>
            </a:r>
            <a:endParaRPr lang="en-US" altLang="en-GB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Interface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280" y="843280"/>
            <a:ext cx="6082030" cy="352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UI mockups represent the visual design of the system for different user roles.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system provides role-based interfaces for Passenger, Driver, and Admin.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Interfaces are designed to be simple, responsive, and user-friendly.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Real-time updates are reflected on the UI without page refresh.</a:t>
            </a:r>
            <a:endParaRPr lang="en-US" altLang="en-GB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GB" sz="1800"/>
              <a:t>The design supports both mobile and desktop browsers using PWA principles.</a:t>
            </a:r>
            <a:endParaRPr lang="en-US" altLang="en-GB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546370" y="2678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Interface Mockups</a:t>
            </a:r>
            <a:endParaRPr lang="en-US" altLang="en-GB"/>
          </a:p>
        </p:txBody>
      </p:sp>
      <p:pic>
        <p:nvPicPr>
          <p:cNvPr id="3" name="Picture 2" descr="mockup1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915670"/>
            <a:ext cx="7956550" cy="38296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9750" y="4803775"/>
            <a:ext cx="7858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SzPts val="3500"/>
            </a:pPr>
            <a:r>
              <a:rPr lang="en-US"/>
              <a:t>Vercel hosted web app UI mockup: </a:t>
            </a:r>
            <a:r>
              <a:rPr lang="en-US" altLang="en-US"/>
              <a:t>https://greenroutesargodhapk.vercel.app/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The "Blind Spot" in Public Transport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26" name="Google Shape;226;p32"/>
          <p:cNvSpPr txBox="1"/>
          <p:nvPr>
            <p:ph type="subTitle" idx="1"/>
          </p:nvPr>
        </p:nvSpPr>
        <p:spPr>
          <a:xfrm>
            <a:off x="3961225" y="1343350"/>
            <a:ext cx="44694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00000"/>
              <a:buFont typeface="Arial" panose="020B0604020202020204" pitchFamily="34" charset="0"/>
              <a:buChar char="•"/>
            </a:pPr>
            <a:r>
              <a:rPr sz="1800">
                <a:sym typeface="+mn-ea"/>
              </a:rPr>
              <a:t>Uncertainty: Passengers have zero visibility of bus locations, causing anxious waiting.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00000"/>
              <a:buFont typeface="Arial" panose="020B0604020202020204" pitchFamily="34" charset="0"/>
              <a:buChar char="•"/>
            </a:pPr>
            <a:r>
              <a:rPr sz="1800">
                <a:sym typeface="+mn-ea"/>
              </a:rPr>
              <a:t>Inefficiency: Students waste 15–20 minutes daily at stops.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00000"/>
              <a:buFont typeface="Arial" panose="020B0604020202020204" pitchFamily="34" charset="0"/>
              <a:buChar char="•"/>
            </a:pPr>
            <a:r>
              <a:rPr sz="1800">
                <a:sym typeface="+mn-ea"/>
              </a:rPr>
              <a:t>Manual Management: Administration relies on phone calls to track drivers.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00000"/>
              <a:buFont typeface="Arial" panose="020B0604020202020204" pitchFamily="34" charset="0"/>
              <a:buChar char="•"/>
            </a:pPr>
            <a:r>
              <a:rPr sz="1800">
                <a:sym typeface="+mn-ea"/>
              </a:rPr>
              <a:t>Goal: Eliminate the wait gap using real-time digital tracking.</a:t>
            </a:r>
            <a:endParaRPr lang="en-GB" sz="1800"/>
          </a:p>
        </p:txBody>
      </p:sp>
      <p:pic>
        <p:nvPicPr>
          <p:cNvPr id="227" name="Google Shape;227;p32" descr="C:/Users/Pak/Downloads/waitingforbus.jpgwaitingforbus"/>
          <p:cNvPicPr preferRelativeResize="0"/>
          <p:nvPr/>
        </p:nvPicPr>
        <p:blipFill rotWithShape="1">
          <a:blip r:embed="rId1"/>
          <a:srcRect l="25735" r="25735"/>
          <a:stretch>
            <a:fillRect/>
          </a:stretch>
        </p:blipFill>
        <p:spPr>
          <a:xfrm>
            <a:off x="789550" y="1305375"/>
            <a:ext cx="2933276" cy="3298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2"/>
          <p:cNvGrpSpPr/>
          <p:nvPr/>
        </p:nvGrpSpPr>
        <p:grpSpPr>
          <a:xfrm>
            <a:off x="-23050" y="1361050"/>
            <a:ext cx="3940575" cy="3834425"/>
            <a:chOff x="-23050" y="1361050"/>
            <a:chExt cx="3940575" cy="3834425"/>
          </a:xfrm>
        </p:grpSpPr>
        <p:sp>
          <p:nvSpPr>
            <p:cNvPr id="229" name="Google Shape;229;p32"/>
            <p:cNvSpPr/>
            <p:nvPr/>
          </p:nvSpPr>
          <p:spPr>
            <a:xfrm>
              <a:off x="-23050" y="1361050"/>
              <a:ext cx="3940575" cy="3834425"/>
            </a:xfrm>
            <a:custGeom>
              <a:avLst/>
              <a:gdLst/>
              <a:ahLst/>
              <a:cxnLst/>
              <a:rect l="l" t="t" r="r" b="b"/>
              <a:pathLst>
                <a:path w="157623" h="153377" extrusionOk="0">
                  <a:moveTo>
                    <a:pt x="152839" y="152400"/>
                  </a:moveTo>
                  <a:lnTo>
                    <a:pt x="157623" y="129104"/>
                  </a:lnTo>
                  <a:lnTo>
                    <a:pt x="97969" y="119089"/>
                  </a:lnTo>
                  <a:lnTo>
                    <a:pt x="45718" y="115388"/>
                  </a:lnTo>
                  <a:lnTo>
                    <a:pt x="33743" y="45066"/>
                  </a:lnTo>
                  <a:lnTo>
                    <a:pt x="657" y="0"/>
                  </a:lnTo>
                  <a:lnTo>
                    <a:pt x="0" y="1533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pic>
          <p:nvPicPr>
            <p:cNvPr id="230" name="Google Shape;230;p32"/>
            <p:cNvPicPr preferRelativeResize="0"/>
            <p:nvPr/>
          </p:nvPicPr>
          <p:blipFill rotWithShape="1">
            <a:blip r:embed="rId2"/>
            <a:srcRect l="55311" t="-3952" r="14331" b="63285"/>
            <a:stretch>
              <a:fillRect/>
            </a:stretch>
          </p:blipFill>
          <p:spPr>
            <a:xfrm flipH="1">
              <a:off x="1" y="3013300"/>
              <a:ext cx="2437049" cy="2182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546370" y="2678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Interface Mockups</a:t>
            </a:r>
            <a:endParaRPr lang="en-US" altLang="en-GB"/>
          </a:p>
        </p:txBody>
      </p:sp>
      <p:pic>
        <p:nvPicPr>
          <p:cNvPr id="3" name="Picture 2" descr="C:/Users/Pak/Desktop/mockup1 (1).pngmockup1 (1)"/>
          <p:cNvPicPr>
            <a:picLocks noChangeAspect="1"/>
          </p:cNvPicPr>
          <p:nvPr/>
        </p:nvPicPr>
        <p:blipFill>
          <a:blip r:embed="rId1"/>
          <a:srcRect t="6161" b="6161"/>
          <a:stretch>
            <a:fillRect/>
          </a:stretch>
        </p:blipFill>
        <p:spPr>
          <a:xfrm>
            <a:off x="546100" y="915670"/>
            <a:ext cx="795655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546370" y="2678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Interface Mockups</a:t>
            </a:r>
            <a:endParaRPr lang="en-US" altLang="en-GB"/>
          </a:p>
        </p:txBody>
      </p:sp>
      <p:pic>
        <p:nvPicPr>
          <p:cNvPr id="3" name="Picture 2" descr="C:/Users/Pak/Desktop/mockup1 (3).pngmockup1 (3)"/>
          <p:cNvPicPr>
            <a:picLocks noChangeAspect="1"/>
          </p:cNvPicPr>
          <p:nvPr/>
        </p:nvPicPr>
        <p:blipFill>
          <a:blip r:embed="rId1"/>
          <a:srcRect t="5750" b="5750"/>
          <a:stretch>
            <a:fillRect/>
          </a:stretch>
        </p:blipFill>
        <p:spPr>
          <a:xfrm>
            <a:off x="546100" y="915670"/>
            <a:ext cx="7956550" cy="39611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13105" y="1779905"/>
            <a:ext cx="5052060" cy="1747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/>
              <a:t>Conclusion &amp; Future Roadmap</a:t>
            </a:r>
            <a:endParaRPr lang="en-US" altLang="en-US" b="1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11</a:t>
            </a:r>
            <a:endParaRPr lang="en-US" alt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Conclusion</a:t>
            </a:r>
            <a:endParaRPr lang="en-US" alt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539750" y="1017905"/>
            <a:ext cx="6706235" cy="378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US" sz="1800"/>
              <a:t>GreenRoute is not just a tracking app; it is a foundational platform for the digital transformation of Sargodha's transport.</a:t>
            </a:r>
            <a:endParaRPr lang="en-US" altLang="en-US" sz="180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Digital Transformation:</a:t>
            </a:r>
            <a:r>
              <a:rPr lang="en-US" altLang="en-US" sz="1800">
                <a:sym typeface="+mn-ea"/>
              </a:rPr>
              <a:t> GreenRoute successfully bridges the visibility gap in Sargodha's transit system, replacing manual guesswork with data-driven certainty.</a:t>
            </a: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Operational Efficiency:</a:t>
            </a:r>
            <a:r>
              <a:rPr lang="en-US" altLang="en-US" sz="1800">
                <a:sym typeface="+mn-ea"/>
              </a:rPr>
              <a:t> Delivers a sub-second latency tracking experience using standard smartphones, eliminating the need for expensive hardware trackers.</a:t>
            </a: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Scalability:</a:t>
            </a:r>
            <a:r>
              <a:rPr lang="en-US" altLang="en-US" sz="1800">
                <a:sym typeface="+mn-ea"/>
              </a:rPr>
              <a:t> The Serverless Architecture is ready to scale from 33 buses to 500+ without code modification.</a:t>
            </a:r>
            <a:endParaRPr lang="en-US" altLang="en-US" sz="1800">
              <a:sym typeface="+mn-ea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Future Scope</a:t>
            </a:r>
            <a:endParaRPr lang="en-US" altLang="en-US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539750" y="1017905"/>
            <a:ext cx="6706235" cy="378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AI Integration:</a:t>
            </a:r>
            <a:r>
              <a:rPr lang="en-US" altLang="en-US" sz="1800">
                <a:sym typeface="+mn-ea"/>
              </a:rPr>
              <a:t> Utilizing historical route data to predict traffic delays and optimize schedules.</a:t>
            </a: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Smart Ticketing:</a:t>
            </a:r>
            <a:r>
              <a:rPr lang="en-US" altLang="en-US" sz="1800">
                <a:sym typeface="+mn-ea"/>
              </a:rPr>
              <a:t> Implementation of QR-Code/NFC based digital payments to remove cash handling.</a:t>
            </a: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US"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 b="1">
                <a:sym typeface="+mn-ea"/>
              </a:rPr>
              <a:t>Native Ecosystem: </a:t>
            </a:r>
            <a:r>
              <a:rPr lang="en-US" altLang="en-US" sz="1800">
                <a:sym typeface="+mn-ea"/>
              </a:rPr>
              <a:t>Transitioning the PWA into fully offline-capable Android &amp; iOS applications.</a:t>
            </a:r>
            <a:endParaRPr lang="en-US" altLang="en-US" sz="1800">
              <a:sym typeface="+mn-ea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1187450" y="1707515"/>
            <a:ext cx="6818630" cy="1790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THANKS! </a:t>
            </a:r>
            <a:br>
              <a:rPr lang="en-US" sz="8800"/>
            </a:br>
            <a:r>
              <a:rPr lang="en-US" sz="2800"/>
              <a:t>We are now open for Questions.</a:t>
            </a:r>
            <a:endParaRPr 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13105" y="1934845"/>
            <a:ext cx="5067300" cy="1748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Proposed Solution Overview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GreenRoute System Overview</a:t>
            </a:r>
            <a:endParaRPr 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A Progressive Web Application (PWA) connecting Drivers, Students, and Admins.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Live GPS tracking visualized on Google Maps.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No installation required; works on any smartphone browser.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Passenger View: Live Map + ETA.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Driver View: One-tap location broadcasting.</a:t>
            </a:r>
            <a:endParaRPr sz="1800">
              <a:sym typeface="+mn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sz="1800">
                <a:sym typeface="+mn-ea"/>
              </a:rPr>
              <a:t>Admin Panel: Fleet management.</a:t>
            </a:r>
            <a:endParaRPr lang="en-GB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13105" y="1934845"/>
            <a:ext cx="5067300" cy="1748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ym typeface="+mn-ea"/>
              </a:rPr>
              <a:t>Project Scope &amp; Limitations</a:t>
            </a:r>
            <a:endParaRPr lang="en-GB"/>
          </a:p>
        </p:txBody>
      </p:sp>
      <p:sp>
        <p:nvSpPr>
          <p:cNvPr id="195" name="Google Shape;195;p28"/>
          <p:cNvSpPr txBox="1"/>
          <p:nvPr>
            <p:ph type="title" idx="2"/>
          </p:nvPr>
        </p:nvSpPr>
        <p:spPr>
          <a:xfrm>
            <a:off x="713227" y="1092963"/>
            <a:ext cx="1485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720000" y="3396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Scope &amp; Limitations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7" name="Google Shape;217;p31"/>
          <p:cNvSpPr txBox="1"/>
          <p:nvPr>
            <p:ph type="subTitle" idx="1"/>
          </p:nvPr>
        </p:nvSpPr>
        <p:spPr>
          <a:xfrm>
            <a:off x="4368800" y="1689100"/>
            <a:ext cx="3232150" cy="340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Automated Fare Collection:</a:t>
            </a:r>
            <a:r>
              <a:rPr lang="en-US" altLang="en-US" sz="1600"/>
              <a:t> Digital ticketing and payment gateway integration.</a:t>
            </a: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Native Mobile Development:</a:t>
            </a:r>
            <a:r>
              <a:rPr lang="en-US" altLang="en-US" sz="1600"/>
              <a:t> Dedicated Android (.apk) or iOS (.ipa) applications.</a:t>
            </a: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Offline Functionality:</a:t>
            </a:r>
            <a:r>
              <a:rPr lang="en-US" altLang="en-US" sz="1600"/>
              <a:t> System requires active Internet/GPS connectivity to transmit data.</a:t>
            </a:r>
            <a:endParaRPr lang="en-US" altLang="en-US" sz="1600"/>
          </a:p>
        </p:txBody>
      </p:sp>
      <p:sp>
        <p:nvSpPr>
          <p:cNvPr id="218" name="Google Shape;218;p31"/>
          <p:cNvSpPr txBox="1"/>
          <p:nvPr>
            <p:ph type="subTitle" idx="2"/>
          </p:nvPr>
        </p:nvSpPr>
        <p:spPr>
          <a:xfrm>
            <a:off x="755650" y="1689100"/>
            <a:ext cx="3232150" cy="3265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Live Fleet Tracking:</a:t>
            </a:r>
            <a:r>
              <a:rPr lang="en-US" altLang="en-US" sz="1600"/>
              <a:t> Real-time telemetry for the newly launched fleet of 33 E-Buses in Sargodha.</a:t>
            </a: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Cross-Platform Accessibility:</a:t>
            </a:r>
            <a:r>
              <a:rPr lang="en-US" altLang="en-US" sz="1600"/>
              <a:t> Progressive Web App (PWA) fully integrated with Google Maps API.</a:t>
            </a: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 sz="1600" b="1"/>
              <a:t>Role-Based Access Control (RBAC): </a:t>
            </a:r>
            <a:r>
              <a:rPr lang="en-US" altLang="en-US" sz="1600"/>
              <a:t>Distinct security layers for Admins (Fleet Managers) and Drivers.</a:t>
            </a:r>
            <a:endParaRPr lang="en-US" altLang="en-US" sz="1600"/>
          </a:p>
        </p:txBody>
      </p:sp>
      <p:sp>
        <p:nvSpPr>
          <p:cNvPr id="219" name="Google Shape;219;p31"/>
          <p:cNvSpPr txBox="1"/>
          <p:nvPr>
            <p:ph type="subTitle" idx="3"/>
          </p:nvPr>
        </p:nvSpPr>
        <p:spPr>
          <a:xfrm>
            <a:off x="4368800" y="1131570"/>
            <a:ext cx="4228465" cy="572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600" b="1"/>
              <a:t>Out-of-Scope (Limitations)</a:t>
            </a:r>
            <a:endParaRPr lang="en-US" altLang="en-US" sz="2600" b="1"/>
          </a:p>
        </p:txBody>
      </p:sp>
      <p:sp>
        <p:nvSpPr>
          <p:cNvPr id="220" name="Google Shape;220;p31"/>
          <p:cNvSpPr txBox="1"/>
          <p:nvPr>
            <p:ph type="subTitle" idx="4"/>
          </p:nvPr>
        </p:nvSpPr>
        <p:spPr>
          <a:xfrm>
            <a:off x="755559" y="1131265"/>
            <a:ext cx="323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600" b="1"/>
              <a:t>In-Scope (Deliverables)</a:t>
            </a:r>
            <a:endParaRPr lang="en-US" altLang="en-US" sz="2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Scope &amp; Limitations</a:t>
            </a:r>
            <a:endParaRPr lang="en-GB"/>
          </a:p>
        </p:txBody>
      </p:sp>
      <p:sp>
        <p:nvSpPr>
          <p:cNvPr id="202" name="Google Shape;202;p29"/>
          <p:cNvSpPr txBox="1"/>
          <p:nvPr>
            <p:ph type="subTitle" idx="1"/>
          </p:nvPr>
        </p:nvSpPr>
        <p:spPr>
          <a:xfrm>
            <a:off x="716550" y="1361050"/>
            <a:ext cx="60822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In Scope: Real-time tracking for 33 E-busses launched by cm maram nawaz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Responsive PWA with Google Maps integration.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Role-Based Access Control (Admin vs Driver).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Out of Scope: Digital ticketing and payments.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Native Android/iOS apps excluded.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en-US" sz="1800"/>
              <a:t>Offline operation not supported.</a:t>
            </a:r>
            <a:endParaRPr lang="en-US" altLang="en-US" sz="18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en-US" sz="1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0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1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2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3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4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5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16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2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3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4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5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6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7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8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ags/tag9.xml><?xml version="1.0" encoding="utf-8"?>
<p:tagLst xmlns:p="http://schemas.openxmlformats.org/presentationml/2006/main">
  <p:tag name="KSO_WM_DIAGRAM_VIRTUALLY_FRAME" val="{&quot;height&quot;:268.5074803149606,&quot;left&quot;:53.80330708661417,&quot;top&quot;:139.94251968503937,&quot;width&quot;:626.4439370078742}"/>
</p:tagLst>
</file>

<file path=ppt/theme/theme1.xml><?xml version="1.0" encoding="utf-8"?>
<a:theme xmlns:a="http://schemas.openxmlformats.org/drawingml/2006/main" name="Monochrome Rough Abstract Shapes - Business Basic Template by Slidesgo">
  <a:themeElements>
    <a:clrScheme name="Simple Light">
      <a:dk1>
        <a:srgbClr val="191919"/>
      </a:dk1>
      <a:lt1>
        <a:srgbClr val="FAF2EF"/>
      </a:lt1>
      <a:dk2>
        <a:srgbClr val="0D3D2F"/>
      </a:dk2>
      <a:lt2>
        <a:srgbClr val="0D7356"/>
      </a:lt2>
      <a:accent1>
        <a:srgbClr val="72B8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10480</Words>
  <Application>WPS Presentation</Application>
  <PresentationFormat/>
  <Paragraphs>382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SimSun</vt:lpstr>
      <vt:lpstr>Wingdings</vt:lpstr>
      <vt:lpstr>Arial</vt:lpstr>
      <vt:lpstr>Oranienbaum</vt:lpstr>
      <vt:lpstr>Manjari</vt:lpstr>
      <vt:lpstr>Nunito Light</vt:lpstr>
      <vt:lpstr>Segoe Print</vt:lpstr>
      <vt:lpstr>Bebas Neue</vt:lpstr>
      <vt:lpstr>Microsoft YaHei</vt:lpstr>
      <vt:lpstr>Arial Unicode MS</vt:lpstr>
      <vt:lpstr>Monochrome Rough Abstract Shapes - Business Basic Template by Slidesgo</vt:lpstr>
      <vt:lpstr>GreenRoute: Real-Time Web-Based Bus Tracking System</vt:lpstr>
      <vt:lpstr>03</vt:lpstr>
      <vt:lpstr>01</vt:lpstr>
      <vt:lpstr>The "Blind Spot" in Public Transport </vt:lpstr>
      <vt:lpstr>02</vt:lpstr>
      <vt:lpstr>GreenRoute System Overview</vt:lpstr>
      <vt:lpstr>03</vt:lpstr>
      <vt:lpstr>Scope &amp; Limitations </vt:lpstr>
      <vt:lpstr>Scope &amp; Limitations</vt:lpstr>
      <vt:lpstr>04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Non-Functional Requirements</vt:lpstr>
      <vt:lpstr>05</vt:lpstr>
      <vt:lpstr>Assumptions</vt:lpstr>
      <vt:lpstr>Dependencies</vt:lpstr>
      <vt:lpstr>06</vt:lpstr>
      <vt:lpstr>System Architecture</vt:lpstr>
      <vt:lpstr>Data Flow</vt:lpstr>
      <vt:lpstr>System Level Architecture</vt:lpstr>
      <vt:lpstr>07</vt:lpstr>
      <vt:lpstr>Sequence Logic</vt:lpstr>
      <vt:lpstr>Synchronization</vt:lpstr>
      <vt:lpstr>Seqence Diagram</vt:lpstr>
      <vt:lpstr>08</vt:lpstr>
      <vt:lpstr>Technical Risks &amp; Mitigation</vt:lpstr>
      <vt:lpstr>Technical Risks &amp; Mitigation</vt:lpstr>
      <vt:lpstr>Technical Risks &amp; Mitigation</vt:lpstr>
      <vt:lpstr>Technical Risks &amp; Mitigation</vt:lpstr>
      <vt:lpstr>09</vt:lpstr>
      <vt:lpstr>Technologies Used</vt:lpstr>
      <vt:lpstr>Technologies Used</vt:lpstr>
      <vt:lpstr>10</vt:lpstr>
      <vt:lpstr>User Interface</vt:lpstr>
      <vt:lpstr>User Interface</vt:lpstr>
      <vt:lpstr>User Interface Mockups</vt:lpstr>
      <vt:lpstr>User Interface Mockups</vt:lpstr>
      <vt:lpstr>User Interface Mockups</vt:lpstr>
      <vt:lpstr>11</vt:lpstr>
      <vt:lpstr>Conclusion</vt:lpstr>
      <vt:lpstr>Future Scope</vt:lpstr>
      <vt:lpstr>THANKS!  We are now open for Questions.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GreenRoute: Real-Time Web-Based Bus Tracking System</dc:title>
  <dc:creator/>
  <cp:lastModifiedBy>Asma Khanum</cp:lastModifiedBy>
  <cp:revision>6</cp:revision>
  <dcterms:created xsi:type="dcterms:W3CDTF">2026-01-07T04:30:00Z</dcterms:created>
  <dcterms:modified xsi:type="dcterms:W3CDTF">2026-01-07T18:13:44Z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1AA34D4AC81C46B9931BF263F6D38491_13</vt:lpwstr>
  </property>
  <property fmtid="{D5CDD505-2E9C-101B-9397-08002B2CF9AE}" pid="3" name="KSOProductBuildVer">
    <vt:lpwstr>1033-12.2.0.23196</vt:lpwstr>
  </property>
</Properties>
</file>